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88825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89170CB0-516B-43F5-A130-7419F85086A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title"/>
          </p:nvPr>
        </p:nvSpPr>
        <p:spPr>
          <a:xfrm>
            <a:off x="609120" y="273600"/>
            <a:ext cx="10969200" cy="114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20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440" cy="116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0920" cy="5852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440" cy="469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C18457A3-5C50-4E8D-AB9D-E7CC7C1F95C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5680" cy="56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 defTabSz="4572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4572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5680" cy="80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6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F3250A5E-F908-4A85-965B-8AFA56DEBBF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C1EAC653-B1E3-4B4F-BB92-5C512996D16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AEA93AF9-16EE-49F9-9E2F-2420AE4E36C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6680" cy="585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200" cy="585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C7DB1130-746F-430F-9DD9-BDA4A1929A9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44DC2693-9B3B-4D58-83D6-AD171671B1C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1680" cy="1361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1680" cy="1499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5C52737D-8F19-4800-9CA0-A248FDB6FCB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7760" cy="4525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E95F69E8-CA7C-4B42-9BF2-A1384A7148C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560" cy="63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560" cy="3950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000" cy="63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000" cy="3950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8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2689225B-E81F-44F3-BC6C-973669C74392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pos="0" algn="l"/>
              </a:tabLst>
            </a:pPr>
            <a:fld id="{D7C9ADD1-70C6-4844-B2DF-3CC17C76A1B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" name="Rectangle 2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" name="Rectangle 3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" name="Rectangle 4"/>
          <p:cNvSpPr/>
          <p:nvPr/>
        </p:nvSpPr>
        <p:spPr>
          <a:xfrm>
            <a:off x="7772400" y="457200"/>
            <a:ext cx="4114080" cy="4114080"/>
          </a:xfrm>
          <a:prstGeom prst="rect">
            <a:avLst/>
          </a:prstGeom>
          <a:solidFill>
            <a:srgbClr val="0D2240"/>
          </a:solidFill>
          <a:ln w="1016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Box 5"/>
          <p:cNvSpPr/>
          <p:nvPr/>
        </p:nvSpPr>
        <p:spPr>
          <a:xfrm>
            <a:off x="7772400" y="1097280"/>
            <a:ext cx="4114080" cy="274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6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🤖</a:t>
            </a:r>
            <a:endParaRPr lang="en-US" sz="6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Box 6"/>
          <p:cNvSpPr/>
          <p:nvPr/>
        </p:nvSpPr>
        <p:spPr>
          <a:xfrm>
            <a:off x="457200" y="548640"/>
            <a:ext cx="685728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SK Livestock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Box 7"/>
          <p:cNvSpPr/>
          <p:nvPr/>
        </p:nvSpPr>
        <p:spPr>
          <a:xfrm>
            <a:off x="457200" y="1097280"/>
            <a:ext cx="6857280" cy="109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42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Artificial Intelligence</a:t>
            </a:r>
            <a:endParaRPr lang="en-US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Box 8"/>
          <p:cNvSpPr/>
          <p:nvPr/>
        </p:nvSpPr>
        <p:spPr>
          <a:xfrm>
            <a:off x="457200" y="1965960"/>
            <a:ext cx="685728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42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Suite</a:t>
            </a:r>
            <a:endParaRPr lang="en-US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Rectangle 9"/>
          <p:cNvSpPr/>
          <p:nvPr/>
        </p:nvSpPr>
        <p:spPr>
          <a:xfrm>
            <a:off x="502920" y="2880360"/>
            <a:ext cx="5028480" cy="2232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" name="TextBox 10"/>
          <p:cNvSpPr/>
          <p:nvPr/>
        </p:nvSpPr>
        <p:spPr>
          <a:xfrm>
            <a:off x="457200" y="3063240"/>
            <a:ext cx="6857280" cy="109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5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Co-Pilot Agent  ·  Sales AI (Sara)  ·  Vet AI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Smart Analytics  ·  Voice Assistant  ·  Music &amp; Media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Rectangle 11"/>
          <p:cNvSpPr/>
          <p:nvPr/>
        </p:nvSpPr>
        <p:spPr>
          <a:xfrm>
            <a:off x="457200" y="4572000"/>
            <a:ext cx="1370880" cy="346680"/>
          </a:xfrm>
          <a:prstGeom prst="rect">
            <a:avLst/>
          </a:prstGeom>
          <a:solidFill>
            <a:srgbClr val="0277B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Box 12"/>
          <p:cNvSpPr/>
          <p:nvPr/>
        </p:nvSpPr>
        <p:spPr>
          <a:xfrm>
            <a:off x="457200" y="4572000"/>
            <a:ext cx="137088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Groq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Rectangle 13"/>
          <p:cNvSpPr/>
          <p:nvPr/>
        </p:nvSpPr>
        <p:spPr>
          <a:xfrm>
            <a:off x="1965960" y="4572000"/>
            <a:ext cx="1370880" cy="34668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" name="TextBox 14"/>
          <p:cNvSpPr/>
          <p:nvPr/>
        </p:nvSpPr>
        <p:spPr>
          <a:xfrm>
            <a:off x="1965960" y="4572000"/>
            <a:ext cx="137088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Llama 3.3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Rectangle 15"/>
          <p:cNvSpPr/>
          <p:nvPr/>
        </p:nvSpPr>
        <p:spPr>
          <a:xfrm>
            <a:off x="3474720" y="4572000"/>
            <a:ext cx="1370880" cy="346680"/>
          </a:xfrm>
          <a:prstGeom prst="rect">
            <a:avLst/>
          </a:prstGeom>
          <a:solidFill>
            <a:srgbClr val="D4800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6" name="TextBox 16"/>
          <p:cNvSpPr/>
          <p:nvPr/>
        </p:nvSpPr>
        <p:spPr>
          <a:xfrm>
            <a:off x="3474720" y="4572000"/>
            <a:ext cx="1370880" cy="3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Claude AI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Rectangle 17"/>
          <p:cNvSpPr/>
          <p:nvPr/>
        </p:nvSpPr>
        <p:spPr>
          <a:xfrm>
            <a:off x="0" y="6492240"/>
            <a:ext cx="12188160" cy="36504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8" name="TextBox 18"/>
          <p:cNvSpPr/>
          <p:nvPr/>
        </p:nvSpPr>
        <p:spPr>
          <a:xfrm>
            <a:off x="365760" y="6528960"/>
            <a:ext cx="10972080" cy="2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EONOVATE Tech.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0" name="Rectangle 2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" name="Rectangle 3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" name="TextBox 4"/>
          <p:cNvSpPr/>
          <p:nvPr/>
        </p:nvSpPr>
        <p:spPr>
          <a:xfrm>
            <a:off x="411480" y="182880"/>
            <a:ext cx="82288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AI Ecosystem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Rectangle 5"/>
          <p:cNvSpPr/>
          <p:nvPr/>
        </p:nvSpPr>
        <p:spPr>
          <a:xfrm>
            <a:off x="502920" y="896040"/>
            <a:ext cx="11319480" cy="2232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4" name="Rectangle 6"/>
          <p:cNvSpPr/>
          <p:nvPr/>
        </p:nvSpPr>
        <p:spPr>
          <a:xfrm>
            <a:off x="502920" y="1051560"/>
            <a:ext cx="3474000" cy="2193840"/>
          </a:xfrm>
          <a:prstGeom prst="rect">
            <a:avLst/>
          </a:prstGeom>
          <a:solidFill>
            <a:srgbClr val="0D1F3C"/>
          </a:solidFill>
          <a:ln w="15240">
            <a:solidFill>
              <a:srgbClr val="0277BD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Rectangle 7"/>
          <p:cNvSpPr/>
          <p:nvPr/>
        </p:nvSpPr>
        <p:spPr>
          <a:xfrm>
            <a:off x="502920" y="1051560"/>
            <a:ext cx="3474000" cy="54000"/>
          </a:xfrm>
          <a:prstGeom prst="rect">
            <a:avLst/>
          </a:prstGeom>
          <a:solidFill>
            <a:srgbClr val="0277B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8"/>
          <p:cNvSpPr/>
          <p:nvPr/>
        </p:nvSpPr>
        <p:spPr>
          <a:xfrm>
            <a:off x="640080" y="1143000"/>
            <a:ext cx="63936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🎙️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Box 9"/>
          <p:cNvSpPr/>
          <p:nvPr/>
        </p:nvSpPr>
        <p:spPr>
          <a:xfrm>
            <a:off x="640080" y="16916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Co-Pilot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Box 10"/>
          <p:cNvSpPr/>
          <p:nvPr/>
        </p:nvSpPr>
        <p:spPr>
          <a:xfrm>
            <a:off x="640080" y="21488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Voice admin assistant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Rectangle 11"/>
          <p:cNvSpPr/>
          <p:nvPr/>
        </p:nvSpPr>
        <p:spPr>
          <a:xfrm>
            <a:off x="3429000" y="1161360"/>
            <a:ext cx="365040" cy="200520"/>
          </a:xfrm>
          <a:prstGeom prst="rect">
            <a:avLst/>
          </a:prstGeom>
          <a:solidFill>
            <a:srgbClr val="0277B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0" name="Rectangle 12"/>
          <p:cNvSpPr/>
          <p:nvPr/>
        </p:nvSpPr>
        <p:spPr>
          <a:xfrm>
            <a:off x="4297680" y="1051560"/>
            <a:ext cx="3474000" cy="2193840"/>
          </a:xfrm>
          <a:prstGeom prst="rect">
            <a:avLst/>
          </a:prstGeom>
          <a:solidFill>
            <a:srgbClr val="0D1F3C"/>
          </a:solidFill>
          <a:ln w="15240">
            <a:solidFill>
              <a:srgbClr val="9C27B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1" name="Rectangle 13"/>
          <p:cNvSpPr/>
          <p:nvPr/>
        </p:nvSpPr>
        <p:spPr>
          <a:xfrm>
            <a:off x="4297680" y="1051560"/>
            <a:ext cx="3474000" cy="5400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2" name="TextBox 14"/>
          <p:cNvSpPr/>
          <p:nvPr/>
        </p:nvSpPr>
        <p:spPr>
          <a:xfrm>
            <a:off x="4434840" y="1143000"/>
            <a:ext cx="63936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💼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Box 15"/>
          <p:cNvSpPr/>
          <p:nvPr/>
        </p:nvSpPr>
        <p:spPr>
          <a:xfrm>
            <a:off x="4434840" y="16916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Sara — Sales AI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Box 16"/>
          <p:cNvSpPr/>
          <p:nvPr/>
        </p:nvSpPr>
        <p:spPr>
          <a:xfrm>
            <a:off x="4434840" y="21488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Customer sales &amp; support bot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Rectangle 17"/>
          <p:cNvSpPr/>
          <p:nvPr/>
        </p:nvSpPr>
        <p:spPr>
          <a:xfrm>
            <a:off x="7223760" y="1161360"/>
            <a:ext cx="365040" cy="20052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Rectangle 18"/>
          <p:cNvSpPr/>
          <p:nvPr/>
        </p:nvSpPr>
        <p:spPr>
          <a:xfrm>
            <a:off x="8092440" y="1051560"/>
            <a:ext cx="3474000" cy="2193840"/>
          </a:xfrm>
          <a:prstGeom prst="rect">
            <a:avLst/>
          </a:prstGeom>
          <a:solidFill>
            <a:srgbClr val="0D1F3C"/>
          </a:solidFill>
          <a:ln w="15240">
            <a:solidFill>
              <a:srgbClr val="1B6B2E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7" name="Rectangle 19"/>
          <p:cNvSpPr/>
          <p:nvPr/>
        </p:nvSpPr>
        <p:spPr>
          <a:xfrm>
            <a:off x="8092440" y="1051560"/>
            <a:ext cx="3474000" cy="5400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8" name="TextBox 20"/>
          <p:cNvSpPr/>
          <p:nvPr/>
        </p:nvSpPr>
        <p:spPr>
          <a:xfrm>
            <a:off x="8229600" y="1143000"/>
            <a:ext cx="63936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🐄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Box 21"/>
          <p:cNvSpPr/>
          <p:nvPr/>
        </p:nvSpPr>
        <p:spPr>
          <a:xfrm>
            <a:off x="8229600" y="16916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Vet AI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Box 22"/>
          <p:cNvSpPr/>
          <p:nvPr/>
        </p:nvSpPr>
        <p:spPr>
          <a:xfrm>
            <a:off x="8229600" y="21488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Livestock health advisor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Rectangle 23"/>
          <p:cNvSpPr/>
          <p:nvPr/>
        </p:nvSpPr>
        <p:spPr>
          <a:xfrm>
            <a:off x="11018520" y="1161360"/>
            <a:ext cx="365040" cy="20052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2" name="Rectangle 24"/>
          <p:cNvSpPr/>
          <p:nvPr/>
        </p:nvSpPr>
        <p:spPr>
          <a:xfrm>
            <a:off x="502920" y="3566160"/>
            <a:ext cx="3474000" cy="2193840"/>
          </a:xfrm>
          <a:prstGeom prst="rect">
            <a:avLst/>
          </a:prstGeom>
          <a:solidFill>
            <a:srgbClr val="0D1F3C"/>
          </a:solidFill>
          <a:ln w="15240">
            <a:solidFill>
              <a:srgbClr val="00BF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3" name="Rectangle 25"/>
          <p:cNvSpPr/>
          <p:nvPr/>
        </p:nvSpPr>
        <p:spPr>
          <a:xfrm>
            <a:off x="502920" y="3566160"/>
            <a:ext cx="3474000" cy="5400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TextBox 26"/>
          <p:cNvSpPr/>
          <p:nvPr/>
        </p:nvSpPr>
        <p:spPr>
          <a:xfrm>
            <a:off x="640080" y="3657600"/>
            <a:ext cx="63936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📊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27"/>
          <p:cNvSpPr/>
          <p:nvPr/>
        </p:nvSpPr>
        <p:spPr>
          <a:xfrm>
            <a:off x="640080" y="42062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Analytics Agent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28"/>
          <p:cNvSpPr/>
          <p:nvPr/>
        </p:nvSpPr>
        <p:spPr>
          <a:xfrm>
            <a:off x="640080" y="46634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Social &amp; cloud insights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Rectangle 29"/>
          <p:cNvSpPr/>
          <p:nvPr/>
        </p:nvSpPr>
        <p:spPr>
          <a:xfrm>
            <a:off x="3429000" y="3675960"/>
            <a:ext cx="365040" cy="20052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8" name="Rectangle 30"/>
          <p:cNvSpPr/>
          <p:nvPr/>
        </p:nvSpPr>
        <p:spPr>
          <a:xfrm>
            <a:off x="4297680" y="3566160"/>
            <a:ext cx="3474000" cy="2193840"/>
          </a:xfrm>
          <a:prstGeom prst="rect">
            <a:avLst/>
          </a:prstGeom>
          <a:solidFill>
            <a:srgbClr val="0D1F3C"/>
          </a:solidFill>
          <a:ln w="15240">
            <a:solidFill>
              <a:srgbClr val="E040F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9" name="Rectangle 31"/>
          <p:cNvSpPr/>
          <p:nvPr/>
        </p:nvSpPr>
        <p:spPr>
          <a:xfrm>
            <a:off x="4297680" y="3566160"/>
            <a:ext cx="3474000" cy="54000"/>
          </a:xfrm>
          <a:prstGeom prst="rect">
            <a:avLst/>
          </a:prstGeom>
          <a:solidFill>
            <a:srgbClr val="E040F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0" name="TextBox 32"/>
          <p:cNvSpPr/>
          <p:nvPr/>
        </p:nvSpPr>
        <p:spPr>
          <a:xfrm>
            <a:off x="4434840" y="3657600"/>
            <a:ext cx="63936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🎵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33"/>
          <p:cNvSpPr/>
          <p:nvPr/>
        </p:nvSpPr>
        <p:spPr>
          <a:xfrm>
            <a:off x="4434840" y="42062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Media Agent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Box 34"/>
          <p:cNvSpPr/>
          <p:nvPr/>
        </p:nvSpPr>
        <p:spPr>
          <a:xfrm>
            <a:off x="4434840" y="46634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Music, channel &amp; content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Rectangle 35"/>
          <p:cNvSpPr/>
          <p:nvPr/>
        </p:nvSpPr>
        <p:spPr>
          <a:xfrm>
            <a:off x="7223760" y="3675960"/>
            <a:ext cx="365040" cy="200520"/>
          </a:xfrm>
          <a:prstGeom prst="rect">
            <a:avLst/>
          </a:prstGeom>
          <a:solidFill>
            <a:srgbClr val="E040F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4" name="Rectangle 36"/>
          <p:cNvSpPr/>
          <p:nvPr/>
        </p:nvSpPr>
        <p:spPr>
          <a:xfrm>
            <a:off x="8092440" y="3566160"/>
            <a:ext cx="3474000" cy="2193840"/>
          </a:xfrm>
          <a:prstGeom prst="rect">
            <a:avLst/>
          </a:prstGeom>
          <a:solidFill>
            <a:srgbClr val="0D1F3C"/>
          </a:solidFill>
          <a:ln w="15240">
            <a:solidFill>
              <a:srgbClr val="FFC10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5" name="Rectangle 37"/>
          <p:cNvSpPr/>
          <p:nvPr/>
        </p:nvSpPr>
        <p:spPr>
          <a:xfrm>
            <a:off x="8092440" y="3566160"/>
            <a:ext cx="3474000" cy="5400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6" name="TextBox 38"/>
          <p:cNvSpPr/>
          <p:nvPr/>
        </p:nvSpPr>
        <p:spPr>
          <a:xfrm>
            <a:off x="8229600" y="3657600"/>
            <a:ext cx="63936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🔔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Box 39"/>
          <p:cNvSpPr/>
          <p:nvPr/>
        </p:nvSpPr>
        <p:spPr>
          <a:xfrm>
            <a:off x="8229600" y="42062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Rate Alerts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Box 40"/>
          <p:cNvSpPr/>
          <p:nvPr/>
        </p:nvSpPr>
        <p:spPr>
          <a:xfrm>
            <a:off x="8229600" y="4663440"/>
            <a:ext cx="31996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Smart market rate notifications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Rectangle 41"/>
          <p:cNvSpPr/>
          <p:nvPr/>
        </p:nvSpPr>
        <p:spPr>
          <a:xfrm>
            <a:off x="11018520" y="3675960"/>
            <a:ext cx="365040" cy="20052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0" name="Rectangle 42"/>
          <p:cNvSpPr/>
          <p:nvPr/>
        </p:nvSpPr>
        <p:spPr>
          <a:xfrm>
            <a:off x="0" y="6510600"/>
            <a:ext cx="12188160" cy="34668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1" name="TextBox 43"/>
          <p:cNvSpPr/>
          <p:nvPr/>
        </p:nvSpPr>
        <p:spPr>
          <a:xfrm>
            <a:off x="365760" y="6537960"/>
            <a:ext cx="1097208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  |  AI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3" name="Rectangle 2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4" name="Rectangle 3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Box 4"/>
          <p:cNvSpPr/>
          <p:nvPr/>
        </p:nvSpPr>
        <p:spPr>
          <a:xfrm>
            <a:off x="411480" y="182880"/>
            <a:ext cx="82288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🎙️  Admin Co-Pilot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Box 5"/>
          <p:cNvSpPr/>
          <p:nvPr/>
        </p:nvSpPr>
        <p:spPr>
          <a:xfrm>
            <a:off x="411480" y="804600"/>
            <a:ext cx="822888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Voice-first AI assistant built into the admin panel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Rectangle 6"/>
          <p:cNvSpPr/>
          <p:nvPr/>
        </p:nvSpPr>
        <p:spPr>
          <a:xfrm>
            <a:off x="502920" y="1261800"/>
            <a:ext cx="11319480" cy="2232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8" name="Rectangle 7"/>
          <p:cNvSpPr/>
          <p:nvPr/>
        </p:nvSpPr>
        <p:spPr>
          <a:xfrm>
            <a:off x="457200" y="1463040"/>
            <a:ext cx="5668560" cy="502200"/>
          </a:xfrm>
          <a:prstGeom prst="rect">
            <a:avLst/>
          </a:prstGeom>
          <a:solidFill>
            <a:srgbClr val="0A1A30"/>
          </a:solidFill>
          <a:ln w="762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TextBox 8"/>
          <p:cNvSpPr/>
          <p:nvPr/>
        </p:nvSpPr>
        <p:spPr>
          <a:xfrm>
            <a:off x="548640" y="1517760"/>
            <a:ext cx="456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🗣️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9"/>
          <p:cNvSpPr/>
          <p:nvPr/>
        </p:nvSpPr>
        <p:spPr>
          <a:xfrm>
            <a:off x="1097280" y="1517760"/>
            <a:ext cx="173664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Voice Recognition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Box 10"/>
          <p:cNvSpPr/>
          <p:nvPr/>
        </p:nvSpPr>
        <p:spPr>
          <a:xfrm>
            <a:off x="2926080" y="1517760"/>
            <a:ext cx="301680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Speak naturally — Chrome &amp; Edge supported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Rectangle 11"/>
          <p:cNvSpPr/>
          <p:nvPr/>
        </p:nvSpPr>
        <p:spPr>
          <a:xfrm>
            <a:off x="457200" y="2030040"/>
            <a:ext cx="5668560" cy="502200"/>
          </a:xfrm>
          <a:prstGeom prst="rect">
            <a:avLst/>
          </a:prstGeom>
          <a:solidFill>
            <a:srgbClr val="0A1A30"/>
          </a:solidFill>
          <a:ln w="762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3" name="TextBox 12"/>
          <p:cNvSpPr/>
          <p:nvPr/>
        </p:nvSpPr>
        <p:spPr>
          <a:xfrm>
            <a:off x="548640" y="2084760"/>
            <a:ext cx="456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📊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Box 13"/>
          <p:cNvSpPr/>
          <p:nvPr/>
        </p:nvSpPr>
        <p:spPr>
          <a:xfrm>
            <a:off x="1097280" y="2084760"/>
            <a:ext cx="173664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Business Queries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Box 14"/>
          <p:cNvSpPr/>
          <p:nvPr/>
        </p:nvSpPr>
        <p:spPr>
          <a:xfrm>
            <a:off x="2926080" y="2084760"/>
            <a:ext cx="301680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Users, ads, attendance, sales leads, meetings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Rectangle 15"/>
          <p:cNvSpPr/>
          <p:nvPr/>
        </p:nvSpPr>
        <p:spPr>
          <a:xfrm>
            <a:off x="457200" y="2597040"/>
            <a:ext cx="5668560" cy="502200"/>
          </a:xfrm>
          <a:prstGeom prst="rect">
            <a:avLst/>
          </a:prstGeom>
          <a:solidFill>
            <a:srgbClr val="0A1A30"/>
          </a:solidFill>
          <a:ln w="762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7" name="TextBox 16"/>
          <p:cNvSpPr/>
          <p:nvPr/>
        </p:nvSpPr>
        <p:spPr>
          <a:xfrm>
            <a:off x="548640" y="2651760"/>
            <a:ext cx="456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🎵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Box 17"/>
          <p:cNvSpPr/>
          <p:nvPr/>
        </p:nvSpPr>
        <p:spPr>
          <a:xfrm>
            <a:off x="1097280" y="2651760"/>
            <a:ext cx="173664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Music Playback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Box 18"/>
          <p:cNvSpPr/>
          <p:nvPr/>
        </p:nvSpPr>
        <p:spPr>
          <a:xfrm>
            <a:off x="2926080" y="2651760"/>
            <a:ext cx="301680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Play Naat, Dhole, Qawwali, Relaxing music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Rectangle 19"/>
          <p:cNvSpPr/>
          <p:nvPr/>
        </p:nvSpPr>
        <p:spPr>
          <a:xfrm>
            <a:off x="457200" y="3163680"/>
            <a:ext cx="5668560" cy="502200"/>
          </a:xfrm>
          <a:prstGeom prst="rect">
            <a:avLst/>
          </a:prstGeom>
          <a:solidFill>
            <a:srgbClr val="0A1A30"/>
          </a:solidFill>
          <a:ln w="762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1" name="TextBox 20"/>
          <p:cNvSpPr/>
          <p:nvPr/>
        </p:nvSpPr>
        <p:spPr>
          <a:xfrm>
            <a:off x="548640" y="3218760"/>
            <a:ext cx="456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📺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Box 21"/>
          <p:cNvSpPr/>
          <p:nvPr/>
        </p:nvSpPr>
        <p:spPr>
          <a:xfrm>
            <a:off x="1097280" y="3218760"/>
            <a:ext cx="173664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SK Channel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Box 22"/>
          <p:cNvSpPr/>
          <p:nvPr/>
        </p:nvSpPr>
        <p:spPr>
          <a:xfrm>
            <a:off x="2926080" y="3218760"/>
            <a:ext cx="301680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"Show SK Channel" → embeds YouTube feed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Rectangle 23"/>
          <p:cNvSpPr/>
          <p:nvPr/>
        </p:nvSpPr>
        <p:spPr>
          <a:xfrm>
            <a:off x="457200" y="3730680"/>
            <a:ext cx="5668560" cy="502200"/>
          </a:xfrm>
          <a:prstGeom prst="rect">
            <a:avLst/>
          </a:prstGeom>
          <a:solidFill>
            <a:srgbClr val="0A1A30"/>
          </a:solidFill>
          <a:ln w="762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5" name="TextBox 24"/>
          <p:cNvSpPr/>
          <p:nvPr/>
        </p:nvSpPr>
        <p:spPr>
          <a:xfrm>
            <a:off x="548640" y="3785760"/>
            <a:ext cx="456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🤖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Box 25"/>
          <p:cNvSpPr/>
          <p:nvPr/>
        </p:nvSpPr>
        <p:spPr>
          <a:xfrm>
            <a:off x="1097280" y="3785760"/>
            <a:ext cx="173664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3D Robot Avatar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Box 26"/>
          <p:cNvSpPr/>
          <p:nvPr/>
        </p:nvSpPr>
        <p:spPr>
          <a:xfrm>
            <a:off x="2926080" y="3785760"/>
            <a:ext cx="301680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Animated sphere changes state: idle / thinking / speaking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Rectangle 27"/>
          <p:cNvSpPr/>
          <p:nvPr/>
        </p:nvSpPr>
        <p:spPr>
          <a:xfrm>
            <a:off x="457200" y="4297680"/>
            <a:ext cx="5668560" cy="502200"/>
          </a:xfrm>
          <a:prstGeom prst="rect">
            <a:avLst/>
          </a:prstGeom>
          <a:solidFill>
            <a:srgbClr val="0A1A30"/>
          </a:solidFill>
          <a:ln w="762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9" name="TextBox 28"/>
          <p:cNvSpPr/>
          <p:nvPr/>
        </p:nvSpPr>
        <p:spPr>
          <a:xfrm>
            <a:off x="548640" y="4352400"/>
            <a:ext cx="456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💬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Box 29"/>
          <p:cNvSpPr/>
          <p:nvPr/>
        </p:nvSpPr>
        <p:spPr>
          <a:xfrm>
            <a:off x="1097280" y="4352400"/>
            <a:ext cx="173664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Chat History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Box 30"/>
          <p:cNvSpPr/>
          <p:nvPr/>
        </p:nvSpPr>
        <p:spPr>
          <a:xfrm>
            <a:off x="2926080" y="4352400"/>
            <a:ext cx="301680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Full conversation thread with timestamps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Box 31"/>
          <p:cNvSpPr/>
          <p:nvPr/>
        </p:nvSpPr>
        <p:spPr>
          <a:xfrm>
            <a:off x="502920" y="5074920"/>
            <a:ext cx="1828080" cy="3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Powered by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32"/>
          <p:cNvSpPr/>
          <p:nvPr/>
        </p:nvSpPr>
        <p:spPr>
          <a:xfrm>
            <a:off x="502920" y="5394960"/>
            <a:ext cx="1599480" cy="328320"/>
          </a:xfrm>
          <a:prstGeom prst="rect">
            <a:avLst/>
          </a:prstGeom>
          <a:solidFill>
            <a:srgbClr val="0277B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33"/>
          <p:cNvSpPr/>
          <p:nvPr/>
        </p:nvSpPr>
        <p:spPr>
          <a:xfrm>
            <a:off x="502920" y="5394960"/>
            <a:ext cx="159948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Groq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Rectangle 34"/>
          <p:cNvSpPr/>
          <p:nvPr/>
        </p:nvSpPr>
        <p:spPr>
          <a:xfrm>
            <a:off x="2240280" y="5394960"/>
            <a:ext cx="1599480" cy="32832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6" name="TextBox 35"/>
          <p:cNvSpPr/>
          <p:nvPr/>
        </p:nvSpPr>
        <p:spPr>
          <a:xfrm>
            <a:off x="2240280" y="5394960"/>
            <a:ext cx="159948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Llama 3.3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36"/>
          <p:cNvSpPr/>
          <p:nvPr/>
        </p:nvSpPr>
        <p:spPr>
          <a:xfrm>
            <a:off x="3977640" y="5394960"/>
            <a:ext cx="1599480" cy="328320"/>
          </a:xfrm>
          <a:prstGeom prst="rect">
            <a:avLst/>
          </a:prstGeom>
          <a:solidFill>
            <a:srgbClr val="00897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8" name="TextBox 37"/>
          <p:cNvSpPr/>
          <p:nvPr/>
        </p:nvSpPr>
        <p:spPr>
          <a:xfrm>
            <a:off x="3977640" y="5394960"/>
            <a:ext cx="1599480" cy="32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Web Speech API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Rectangle 38"/>
          <p:cNvSpPr/>
          <p:nvPr/>
        </p:nvSpPr>
        <p:spPr>
          <a:xfrm>
            <a:off x="6492240" y="1005840"/>
            <a:ext cx="5348520" cy="5028480"/>
          </a:xfrm>
          <a:prstGeom prst="rect">
            <a:avLst/>
          </a:prstGeom>
          <a:solidFill>
            <a:srgbClr val="0D1F3C"/>
          </a:solidFill>
          <a:ln w="19050">
            <a:solidFill>
              <a:srgbClr val="29B6F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0" name="TextBox 39"/>
          <p:cNvSpPr/>
          <p:nvPr/>
        </p:nvSpPr>
        <p:spPr>
          <a:xfrm>
            <a:off x="6492240" y="3264480"/>
            <a:ext cx="53485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[ Co-Pilot Screen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Robot Avatar + Chat ]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Rectangle 40"/>
          <p:cNvSpPr/>
          <p:nvPr/>
        </p:nvSpPr>
        <p:spPr>
          <a:xfrm>
            <a:off x="0" y="6510600"/>
            <a:ext cx="12188160" cy="34668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2" name="TextBox 41"/>
          <p:cNvSpPr/>
          <p:nvPr/>
        </p:nvSpPr>
        <p:spPr>
          <a:xfrm>
            <a:off x="365760" y="6537960"/>
            <a:ext cx="1097208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  |  AI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4" name="Rectangle 2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5" name="Rectangle 3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6" name="TextBox 4"/>
          <p:cNvSpPr/>
          <p:nvPr/>
        </p:nvSpPr>
        <p:spPr>
          <a:xfrm>
            <a:off x="411480" y="182880"/>
            <a:ext cx="91432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Customer-Facing AI Agents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Rectangle 5"/>
          <p:cNvSpPr/>
          <p:nvPr/>
        </p:nvSpPr>
        <p:spPr>
          <a:xfrm>
            <a:off x="502920" y="896040"/>
            <a:ext cx="11319480" cy="2232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8" name="Rectangle 6"/>
          <p:cNvSpPr/>
          <p:nvPr/>
        </p:nvSpPr>
        <p:spPr>
          <a:xfrm>
            <a:off x="411480" y="1005840"/>
            <a:ext cx="5485680" cy="5165640"/>
          </a:xfrm>
          <a:prstGeom prst="rect">
            <a:avLst/>
          </a:prstGeom>
          <a:solidFill>
            <a:srgbClr val="0D102A"/>
          </a:solidFill>
          <a:ln w="19050">
            <a:solidFill>
              <a:srgbClr val="9C27B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9" name="Rectangle 7"/>
          <p:cNvSpPr/>
          <p:nvPr/>
        </p:nvSpPr>
        <p:spPr>
          <a:xfrm>
            <a:off x="411480" y="1005840"/>
            <a:ext cx="5485680" cy="5400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0" name="TextBox 8"/>
          <p:cNvSpPr/>
          <p:nvPr/>
        </p:nvSpPr>
        <p:spPr>
          <a:xfrm>
            <a:off x="548640" y="1078920"/>
            <a:ext cx="52113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CE93D8"/>
                </a:solidFill>
                <a:effectLst/>
                <a:uFillTx/>
                <a:latin typeface="Calibri"/>
              </a:rPr>
              <a:t>💼  Sara — Sales AI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Box 9"/>
          <p:cNvSpPr/>
          <p:nvPr/>
        </p:nvSpPr>
        <p:spPr>
          <a:xfrm>
            <a:off x="548640" y="1572840"/>
            <a:ext cx="52113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AI-powered marketplace sales assistant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Box 10"/>
          <p:cNvSpPr/>
          <p:nvPr/>
        </p:nvSpPr>
        <p:spPr>
          <a:xfrm>
            <a:off x="594360" y="2057400"/>
            <a:ext cx="5028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Answers buyer questions about listings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Box 11"/>
          <p:cNvSpPr/>
          <p:nvPr/>
        </p:nvSpPr>
        <p:spPr>
          <a:xfrm>
            <a:off x="594360" y="2477880"/>
            <a:ext cx="5028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Guides sellers on how to post ads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Box 12"/>
          <p:cNvSpPr/>
          <p:nvPr/>
        </p:nvSpPr>
        <p:spPr>
          <a:xfrm>
            <a:off x="594360" y="2898720"/>
            <a:ext cx="5028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Suggests relevant products &amp; categories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Box 13"/>
          <p:cNvSpPr/>
          <p:nvPr/>
        </p:nvSpPr>
        <p:spPr>
          <a:xfrm>
            <a:off x="594360" y="3319200"/>
            <a:ext cx="5028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Handles price enquiries &amp; negotiations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594360" y="3740040"/>
            <a:ext cx="50284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Available 24/7 within the app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Rectangle 15"/>
          <p:cNvSpPr/>
          <p:nvPr/>
        </p:nvSpPr>
        <p:spPr>
          <a:xfrm>
            <a:off x="502920" y="4206240"/>
            <a:ext cx="5302800" cy="1645200"/>
          </a:xfrm>
          <a:prstGeom prst="rect">
            <a:avLst/>
          </a:prstGeom>
          <a:solidFill>
            <a:srgbClr val="100828"/>
          </a:solidFill>
          <a:ln w="19050">
            <a:solidFill>
              <a:srgbClr val="9C27B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8" name="TextBox 16"/>
          <p:cNvSpPr/>
          <p:nvPr/>
        </p:nvSpPr>
        <p:spPr>
          <a:xfrm>
            <a:off x="502920" y="4773240"/>
            <a:ext cx="530280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[ Sara Chat Screenshot ]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Rectangle 17"/>
          <p:cNvSpPr/>
          <p:nvPr/>
        </p:nvSpPr>
        <p:spPr>
          <a:xfrm>
            <a:off x="6263640" y="1005840"/>
            <a:ext cx="5577120" cy="5165640"/>
          </a:xfrm>
          <a:prstGeom prst="rect">
            <a:avLst/>
          </a:prstGeom>
          <a:solidFill>
            <a:srgbClr val="081F10"/>
          </a:solidFill>
          <a:ln w="19050">
            <a:solidFill>
              <a:srgbClr val="4CAF5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0" name="Rectangle 18"/>
          <p:cNvSpPr/>
          <p:nvPr/>
        </p:nvSpPr>
        <p:spPr>
          <a:xfrm>
            <a:off x="6263640" y="1005840"/>
            <a:ext cx="5577120" cy="54000"/>
          </a:xfrm>
          <a:prstGeom prst="rect">
            <a:avLst/>
          </a:prstGeom>
          <a:solidFill>
            <a:srgbClr val="4CAF5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TextBox 19"/>
          <p:cNvSpPr/>
          <p:nvPr/>
        </p:nvSpPr>
        <p:spPr>
          <a:xfrm>
            <a:off x="6400800" y="1078920"/>
            <a:ext cx="521136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4CAF50"/>
                </a:solidFill>
                <a:effectLst/>
                <a:uFillTx/>
                <a:latin typeface="Calibri"/>
              </a:rPr>
              <a:t>🐄  AI Veterinary Assistant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Box 20"/>
          <p:cNvSpPr/>
          <p:nvPr/>
        </p:nvSpPr>
        <p:spPr>
          <a:xfrm>
            <a:off x="6400800" y="1572840"/>
            <a:ext cx="5211360" cy="36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Smart livestock health advisor in the app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Box 21"/>
          <p:cNvSpPr/>
          <p:nvPr/>
        </p:nvSpPr>
        <p:spPr>
          <a:xfrm>
            <a:off x="6446520" y="2057400"/>
            <a:ext cx="52113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Diagnose symptoms from text descriptions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Box 22"/>
          <p:cNvSpPr/>
          <p:nvPr/>
        </p:nvSpPr>
        <p:spPr>
          <a:xfrm>
            <a:off x="6446520" y="2477880"/>
            <a:ext cx="52113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Suggest treatments &amp; medicines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Box 23"/>
          <p:cNvSpPr/>
          <p:nvPr/>
        </p:nvSpPr>
        <p:spPr>
          <a:xfrm>
            <a:off x="6446520" y="2898720"/>
            <a:ext cx="52113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Disease prevention guidance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Box 24"/>
          <p:cNvSpPr/>
          <p:nvPr/>
        </p:nvSpPr>
        <p:spPr>
          <a:xfrm>
            <a:off x="6446520" y="3319200"/>
            <a:ext cx="52113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Breed-specific health advice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Box 25"/>
          <p:cNvSpPr/>
          <p:nvPr/>
        </p:nvSpPr>
        <p:spPr>
          <a:xfrm>
            <a:off x="6446520" y="3740040"/>
            <a:ext cx="52113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→  Connects to nearest vets if needed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Rectangle 26"/>
          <p:cNvSpPr/>
          <p:nvPr/>
        </p:nvSpPr>
        <p:spPr>
          <a:xfrm>
            <a:off x="6355080" y="4206240"/>
            <a:ext cx="5394240" cy="1645200"/>
          </a:xfrm>
          <a:prstGeom prst="rect">
            <a:avLst/>
          </a:prstGeom>
          <a:solidFill>
            <a:srgbClr val="06180A"/>
          </a:solidFill>
          <a:ln w="19050">
            <a:solidFill>
              <a:srgbClr val="4CAF5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9" name="TextBox 27"/>
          <p:cNvSpPr/>
          <p:nvPr/>
        </p:nvSpPr>
        <p:spPr>
          <a:xfrm>
            <a:off x="6355080" y="4773240"/>
            <a:ext cx="539424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[ Vet AI Screenshot ]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Rectangle 28"/>
          <p:cNvSpPr/>
          <p:nvPr/>
        </p:nvSpPr>
        <p:spPr>
          <a:xfrm>
            <a:off x="0" y="6510600"/>
            <a:ext cx="12188160" cy="34668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TextBox 29"/>
          <p:cNvSpPr/>
          <p:nvPr/>
        </p:nvSpPr>
        <p:spPr>
          <a:xfrm>
            <a:off x="365760" y="6537960"/>
            <a:ext cx="1097208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  |  AI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3" name="Rectangle 2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4" name="Rectangle 3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5" name="TextBox 4"/>
          <p:cNvSpPr/>
          <p:nvPr/>
        </p:nvSpPr>
        <p:spPr>
          <a:xfrm>
            <a:off x="411480" y="182880"/>
            <a:ext cx="91432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📊  Smart Analytics Agents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Rectangle 5"/>
          <p:cNvSpPr/>
          <p:nvPr/>
        </p:nvSpPr>
        <p:spPr>
          <a:xfrm>
            <a:off x="502920" y="896040"/>
            <a:ext cx="11319480" cy="2232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7" name="Rectangle 6"/>
          <p:cNvSpPr/>
          <p:nvPr/>
        </p:nvSpPr>
        <p:spPr>
          <a:xfrm>
            <a:off x="411480" y="1005840"/>
            <a:ext cx="3565440" cy="5074200"/>
          </a:xfrm>
          <a:prstGeom prst="rect">
            <a:avLst/>
          </a:prstGeom>
          <a:solidFill>
            <a:srgbClr val="0A1828"/>
          </a:solidFill>
          <a:ln w="15240">
            <a:solidFill>
              <a:srgbClr val="C6282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8" name="Rectangle 7"/>
          <p:cNvSpPr/>
          <p:nvPr/>
        </p:nvSpPr>
        <p:spPr>
          <a:xfrm>
            <a:off x="411480" y="1005840"/>
            <a:ext cx="3565440" cy="474840"/>
          </a:xfrm>
          <a:prstGeom prst="rect">
            <a:avLst/>
          </a:prstGeom>
          <a:solidFill>
            <a:srgbClr val="C62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9" name="TextBox 8"/>
          <p:cNvSpPr/>
          <p:nvPr/>
        </p:nvSpPr>
        <p:spPr>
          <a:xfrm>
            <a:off x="548640" y="1051560"/>
            <a:ext cx="3291120" cy="41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▶️  YouTube Analytics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Box 9"/>
          <p:cNvSpPr/>
          <p:nvPr/>
        </p:nvSpPr>
        <p:spPr>
          <a:xfrm>
            <a:off x="594360" y="160020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Views, watch time, CTR, impressions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Box 10"/>
          <p:cNvSpPr/>
          <p:nvPr/>
        </p:nvSpPr>
        <p:spPr>
          <a:xfrm>
            <a:off x="594360" y="202068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Subscriber growth tracking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Box 11"/>
          <p:cNvSpPr/>
          <p:nvPr/>
        </p:nvSpPr>
        <p:spPr>
          <a:xfrm>
            <a:off x="594360" y="244152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Top videos &amp; traffic sources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Box 12"/>
          <p:cNvSpPr/>
          <p:nvPr/>
        </p:nvSpPr>
        <p:spPr>
          <a:xfrm>
            <a:off x="594360" y="286200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OAuth full analytics unlock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Rectangle 13"/>
          <p:cNvSpPr/>
          <p:nvPr/>
        </p:nvSpPr>
        <p:spPr>
          <a:xfrm>
            <a:off x="548640" y="3374280"/>
            <a:ext cx="3291120" cy="2568600"/>
          </a:xfrm>
          <a:prstGeom prst="rect">
            <a:avLst/>
          </a:prstGeom>
          <a:solidFill>
            <a:srgbClr val="06101C"/>
          </a:solidFill>
          <a:ln w="19050">
            <a:solidFill>
              <a:srgbClr val="C6282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5" name="TextBox 14"/>
          <p:cNvSpPr/>
          <p:nvPr/>
        </p:nvSpPr>
        <p:spPr>
          <a:xfrm>
            <a:off x="548640" y="4402800"/>
            <a:ext cx="32911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[ Screenshot ]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Rectangle 15"/>
          <p:cNvSpPr/>
          <p:nvPr/>
        </p:nvSpPr>
        <p:spPr>
          <a:xfrm>
            <a:off x="0" y="1005840"/>
            <a:ext cx="3565440" cy="5074200"/>
          </a:xfrm>
          <a:prstGeom prst="rect">
            <a:avLst/>
          </a:prstGeom>
          <a:solidFill>
            <a:srgbClr val="0A1828"/>
          </a:solidFill>
          <a:ln w="15240">
            <a:solidFill>
              <a:srgbClr val="C1368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7" name="Rectangle 16"/>
          <p:cNvSpPr/>
          <p:nvPr/>
        </p:nvSpPr>
        <p:spPr>
          <a:xfrm>
            <a:off x="0" y="1005840"/>
            <a:ext cx="3565440" cy="474840"/>
          </a:xfrm>
          <a:prstGeom prst="rect">
            <a:avLst/>
          </a:prstGeom>
          <a:solidFill>
            <a:srgbClr val="C13684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8" name="TextBox 17"/>
          <p:cNvSpPr/>
          <p:nvPr/>
        </p:nvSpPr>
        <p:spPr>
          <a:xfrm>
            <a:off x="0" y="1051560"/>
            <a:ext cx="3291120" cy="41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📸  Instagram Analytics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Box 18"/>
          <p:cNvSpPr/>
          <p:nvPr/>
        </p:nvSpPr>
        <p:spPr>
          <a:xfrm>
            <a:off x="0" y="160020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Reach, engagement, follower growth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Box 19"/>
          <p:cNvSpPr/>
          <p:nvPr/>
        </p:nvSpPr>
        <p:spPr>
          <a:xfrm>
            <a:off x="0" y="202068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Post performance breakdown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Box 20"/>
          <p:cNvSpPr/>
          <p:nvPr/>
        </p:nvSpPr>
        <p:spPr>
          <a:xfrm>
            <a:off x="0" y="244152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Story &amp; reel insights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Box 21"/>
          <p:cNvSpPr/>
          <p:nvPr/>
        </p:nvSpPr>
        <p:spPr>
          <a:xfrm>
            <a:off x="0" y="286200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Meta Graph API integration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Rectangle 22"/>
          <p:cNvSpPr/>
          <p:nvPr/>
        </p:nvSpPr>
        <p:spPr>
          <a:xfrm>
            <a:off x="0" y="3374280"/>
            <a:ext cx="3291120" cy="2568600"/>
          </a:xfrm>
          <a:prstGeom prst="rect">
            <a:avLst/>
          </a:prstGeom>
          <a:solidFill>
            <a:srgbClr val="06101C"/>
          </a:solidFill>
          <a:ln w="19050">
            <a:solidFill>
              <a:srgbClr val="C13684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4" name="TextBox 23"/>
          <p:cNvSpPr/>
          <p:nvPr/>
        </p:nvSpPr>
        <p:spPr>
          <a:xfrm>
            <a:off x="0" y="4402800"/>
            <a:ext cx="32911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[ Screenshot ]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Rectangle 24"/>
          <p:cNvSpPr/>
          <p:nvPr/>
        </p:nvSpPr>
        <p:spPr>
          <a:xfrm>
            <a:off x="0" y="1005840"/>
            <a:ext cx="3565440" cy="5074200"/>
          </a:xfrm>
          <a:prstGeom prst="rect">
            <a:avLst/>
          </a:prstGeom>
          <a:solidFill>
            <a:srgbClr val="0A1828"/>
          </a:solidFill>
          <a:ln w="15240">
            <a:solidFill>
              <a:srgbClr val="CF39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6" name="Rectangle 25"/>
          <p:cNvSpPr/>
          <p:nvPr/>
        </p:nvSpPr>
        <p:spPr>
          <a:xfrm>
            <a:off x="0" y="1005840"/>
            <a:ext cx="3565440" cy="474840"/>
          </a:xfrm>
          <a:prstGeom prst="rect">
            <a:avLst/>
          </a:prstGeom>
          <a:solidFill>
            <a:srgbClr val="CF390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7" name="TextBox 26"/>
          <p:cNvSpPr/>
          <p:nvPr/>
        </p:nvSpPr>
        <p:spPr>
          <a:xfrm>
            <a:off x="0" y="1051560"/>
            <a:ext cx="3291120" cy="41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☁️  Huawei Cloud Monitor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Box 27"/>
          <p:cNvSpPr/>
          <p:nvPr/>
        </p:nvSpPr>
        <p:spPr>
          <a:xfrm>
            <a:off x="0" y="160020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ECS compute &amp; CPU metrics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28"/>
          <p:cNvSpPr/>
          <p:nvPr/>
        </p:nvSpPr>
        <p:spPr>
          <a:xfrm>
            <a:off x="0" y="202068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RDS database performance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29"/>
          <p:cNvSpPr/>
          <p:nvPr/>
        </p:nvSpPr>
        <p:spPr>
          <a:xfrm>
            <a:off x="0" y="244152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Network (EIP, VPC, ELB)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Box 30"/>
          <p:cNvSpPr/>
          <p:nvPr/>
        </p:nvSpPr>
        <p:spPr>
          <a:xfrm>
            <a:off x="0" y="2862000"/>
            <a:ext cx="31996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✓  EVS storage &amp; CBR vaults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Rectangle 31"/>
          <p:cNvSpPr/>
          <p:nvPr/>
        </p:nvSpPr>
        <p:spPr>
          <a:xfrm>
            <a:off x="0" y="3374280"/>
            <a:ext cx="3291120" cy="2568600"/>
          </a:xfrm>
          <a:prstGeom prst="rect">
            <a:avLst/>
          </a:prstGeom>
          <a:solidFill>
            <a:srgbClr val="06101C"/>
          </a:solidFill>
          <a:ln w="19050">
            <a:solidFill>
              <a:srgbClr val="CF39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3" name="TextBox 32"/>
          <p:cNvSpPr/>
          <p:nvPr/>
        </p:nvSpPr>
        <p:spPr>
          <a:xfrm>
            <a:off x="0" y="4402800"/>
            <a:ext cx="329112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[ Screenshot ]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33"/>
          <p:cNvSpPr/>
          <p:nvPr/>
        </p:nvSpPr>
        <p:spPr>
          <a:xfrm>
            <a:off x="0" y="6510600"/>
            <a:ext cx="12188160" cy="34668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TextBox 34"/>
          <p:cNvSpPr/>
          <p:nvPr/>
        </p:nvSpPr>
        <p:spPr>
          <a:xfrm>
            <a:off x="365760" y="6537960"/>
            <a:ext cx="1097208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  |  AI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7" name="Rectangle 2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Rectangle 3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9" name="TextBox 4"/>
          <p:cNvSpPr/>
          <p:nvPr/>
        </p:nvSpPr>
        <p:spPr>
          <a:xfrm>
            <a:off x="411480" y="182880"/>
            <a:ext cx="91432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🔔  Market Rate Intelligence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Box 5"/>
          <p:cNvSpPr/>
          <p:nvPr/>
        </p:nvSpPr>
        <p:spPr>
          <a:xfrm>
            <a:off x="411480" y="822960"/>
            <a:ext cx="9143280" cy="41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AI-driven rate alerts, smart messages &amp; push notifications to the app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Rectangle 6"/>
          <p:cNvSpPr/>
          <p:nvPr/>
        </p:nvSpPr>
        <p:spPr>
          <a:xfrm>
            <a:off x="502920" y="1298520"/>
            <a:ext cx="11319480" cy="2232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2" name="Rectangle 7"/>
          <p:cNvSpPr/>
          <p:nvPr/>
        </p:nvSpPr>
        <p:spPr>
          <a:xfrm>
            <a:off x="548640" y="1508760"/>
            <a:ext cx="2376720" cy="1645200"/>
          </a:xfrm>
          <a:prstGeom prst="rect">
            <a:avLst/>
          </a:prstGeom>
          <a:solidFill>
            <a:srgbClr val="0A1828"/>
          </a:solidFill>
          <a:ln w="19050">
            <a:solidFill>
              <a:srgbClr val="0277BD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3" name="Rectangle 8"/>
          <p:cNvSpPr/>
          <p:nvPr/>
        </p:nvSpPr>
        <p:spPr>
          <a:xfrm>
            <a:off x="548640" y="1508760"/>
            <a:ext cx="2376720" cy="54000"/>
          </a:xfrm>
          <a:prstGeom prst="rect">
            <a:avLst/>
          </a:prstGeom>
          <a:solidFill>
            <a:srgbClr val="0277B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4" name="TextBox 9"/>
          <p:cNvSpPr/>
          <p:nvPr/>
        </p:nvSpPr>
        <p:spPr>
          <a:xfrm>
            <a:off x="685800" y="1600200"/>
            <a:ext cx="210240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0277BD"/>
                </a:solidFill>
                <a:effectLst/>
                <a:uFillTx/>
                <a:latin typeface="Calibri"/>
              </a:rPr>
              <a:t>Admin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10"/>
          <p:cNvSpPr/>
          <p:nvPr/>
        </p:nvSpPr>
        <p:spPr>
          <a:xfrm>
            <a:off x="685800" y="2011680"/>
            <a:ext cx="210240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Adds Mandi / Slaughter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rate in admin panel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Box 11"/>
          <p:cNvSpPr/>
          <p:nvPr/>
        </p:nvSpPr>
        <p:spPr>
          <a:xfrm>
            <a:off x="2971800" y="1920240"/>
            <a:ext cx="456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FFC107"/>
                </a:solidFill>
                <a:effectLst/>
                <a:uFillTx/>
                <a:latin typeface="Calibri"/>
              </a:rPr>
              <a:t>→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Rectangle 12"/>
          <p:cNvSpPr/>
          <p:nvPr/>
        </p:nvSpPr>
        <p:spPr>
          <a:xfrm>
            <a:off x="3337560" y="1508760"/>
            <a:ext cx="2376720" cy="1645200"/>
          </a:xfrm>
          <a:prstGeom prst="rect">
            <a:avLst/>
          </a:prstGeom>
          <a:solidFill>
            <a:srgbClr val="0A1828"/>
          </a:solidFill>
          <a:ln w="19050">
            <a:solidFill>
              <a:srgbClr val="9C27B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8" name="Rectangle 13"/>
          <p:cNvSpPr/>
          <p:nvPr/>
        </p:nvSpPr>
        <p:spPr>
          <a:xfrm>
            <a:off x="3337560" y="1508760"/>
            <a:ext cx="2376720" cy="5400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9" name="TextBox 14"/>
          <p:cNvSpPr/>
          <p:nvPr/>
        </p:nvSpPr>
        <p:spPr>
          <a:xfrm>
            <a:off x="3474720" y="1600200"/>
            <a:ext cx="210240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9C27B0"/>
                </a:solidFill>
                <a:effectLst/>
                <a:uFillTx/>
                <a:latin typeface="Calibri"/>
              </a:rPr>
              <a:t>AI Engine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Box 15"/>
          <p:cNvSpPr/>
          <p:nvPr/>
        </p:nvSpPr>
        <p:spPr>
          <a:xfrm>
            <a:off x="3474720" y="2011680"/>
            <a:ext cx="210240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Detects change &amp;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triggers notification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Box 16"/>
          <p:cNvSpPr/>
          <p:nvPr/>
        </p:nvSpPr>
        <p:spPr>
          <a:xfrm>
            <a:off x="5760720" y="1920240"/>
            <a:ext cx="456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FFC107"/>
                </a:solidFill>
                <a:effectLst/>
                <a:uFillTx/>
                <a:latin typeface="Calibri"/>
              </a:rPr>
              <a:t>→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Rectangle 17"/>
          <p:cNvSpPr/>
          <p:nvPr/>
        </p:nvSpPr>
        <p:spPr>
          <a:xfrm>
            <a:off x="6126480" y="1508760"/>
            <a:ext cx="2376720" cy="1645200"/>
          </a:xfrm>
          <a:prstGeom prst="rect">
            <a:avLst/>
          </a:prstGeom>
          <a:solidFill>
            <a:srgbClr val="0A1828"/>
          </a:solidFill>
          <a:ln w="19050">
            <a:solidFill>
              <a:srgbClr val="F44336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3" name="Rectangle 18"/>
          <p:cNvSpPr/>
          <p:nvPr/>
        </p:nvSpPr>
        <p:spPr>
          <a:xfrm>
            <a:off x="6126480" y="1508760"/>
            <a:ext cx="2376720" cy="54000"/>
          </a:xfrm>
          <a:prstGeom prst="rect">
            <a:avLst/>
          </a:prstGeom>
          <a:solidFill>
            <a:srgbClr val="F4433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TextBox 19"/>
          <p:cNvSpPr/>
          <p:nvPr/>
        </p:nvSpPr>
        <p:spPr>
          <a:xfrm>
            <a:off x="6263640" y="1600200"/>
            <a:ext cx="210240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44336"/>
                </a:solidFill>
                <a:effectLst/>
                <a:uFillTx/>
                <a:latin typeface="Calibri"/>
              </a:rPr>
              <a:t>Push Alert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Box 20"/>
          <p:cNvSpPr/>
          <p:nvPr/>
        </p:nvSpPr>
        <p:spPr>
          <a:xfrm>
            <a:off x="6263640" y="2011680"/>
            <a:ext cx="210240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Firebase FCM sent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to all subscribers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Box 21"/>
          <p:cNvSpPr/>
          <p:nvPr/>
        </p:nvSpPr>
        <p:spPr>
          <a:xfrm>
            <a:off x="8549640" y="1920240"/>
            <a:ext cx="4564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FFC107"/>
                </a:solidFill>
                <a:effectLst/>
                <a:uFillTx/>
                <a:latin typeface="Calibri"/>
              </a:rPr>
              <a:t>→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Rectangle 22"/>
          <p:cNvSpPr/>
          <p:nvPr/>
        </p:nvSpPr>
        <p:spPr>
          <a:xfrm>
            <a:off x="8915400" y="1508760"/>
            <a:ext cx="2376720" cy="1645200"/>
          </a:xfrm>
          <a:prstGeom prst="rect">
            <a:avLst/>
          </a:prstGeom>
          <a:solidFill>
            <a:srgbClr val="0A1828"/>
          </a:solidFill>
          <a:ln w="19050">
            <a:solidFill>
              <a:srgbClr val="FFC10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Rectangle 23"/>
          <p:cNvSpPr/>
          <p:nvPr/>
        </p:nvSpPr>
        <p:spPr>
          <a:xfrm>
            <a:off x="8915400" y="1508760"/>
            <a:ext cx="2376720" cy="5400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9" name="TextBox 24"/>
          <p:cNvSpPr/>
          <p:nvPr/>
        </p:nvSpPr>
        <p:spPr>
          <a:xfrm>
            <a:off x="9052560" y="1600200"/>
            <a:ext cx="210240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C107"/>
                </a:solidFill>
                <a:effectLst/>
                <a:uFillTx/>
                <a:latin typeface="Calibri"/>
              </a:rPr>
              <a:t>App Message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25"/>
          <p:cNvSpPr/>
          <p:nvPr/>
        </p:nvSpPr>
        <p:spPr>
          <a:xfrm>
            <a:off x="9052560" y="2011680"/>
            <a:ext cx="2102400" cy="82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EN + UR message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shown per city/type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Rectangle 26"/>
          <p:cNvSpPr/>
          <p:nvPr/>
        </p:nvSpPr>
        <p:spPr>
          <a:xfrm>
            <a:off x="502920" y="3429000"/>
            <a:ext cx="6857280" cy="2559600"/>
          </a:xfrm>
          <a:prstGeom prst="rect">
            <a:avLst/>
          </a:prstGeom>
          <a:solidFill>
            <a:srgbClr val="0D1F3C"/>
          </a:solidFill>
          <a:ln w="15240">
            <a:solidFill>
              <a:srgbClr val="FFC10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2" name="TextBox 27"/>
          <p:cNvSpPr/>
          <p:nvPr/>
        </p:nvSpPr>
        <p:spPr>
          <a:xfrm>
            <a:off x="685800" y="3520440"/>
            <a:ext cx="64000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FFC107"/>
                </a:solidFill>
                <a:effectLst/>
                <a:uFillTx/>
                <a:latin typeface="Calibri"/>
              </a:rPr>
              <a:t>📋  Smart Message System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Box 28"/>
          <p:cNvSpPr/>
          <p:nvPr/>
        </p:nvSpPr>
        <p:spPr>
          <a:xfrm>
            <a:off x="685800" y="4023360"/>
            <a:ext cx="64000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 •  Admin sets EN + UR messages per rate type / city / category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29"/>
          <p:cNvSpPr/>
          <p:nvPr/>
        </p:nvSpPr>
        <p:spPr>
          <a:xfrm>
            <a:off x="685800" y="4425840"/>
            <a:ext cx="64000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 •  API returns message_alert_en &amp; message_alert_ur in every rates call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30"/>
          <p:cNvSpPr/>
          <p:nvPr/>
        </p:nvSpPr>
        <p:spPr>
          <a:xfrm>
            <a:off x="685800" y="4827960"/>
            <a:ext cx="64000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 •  Priority matching: type+city+category → type+city → type → global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Box 31"/>
          <p:cNvSpPr/>
          <p:nvPr/>
        </p:nvSpPr>
        <p:spPr>
          <a:xfrm>
            <a:off x="685800" y="5230440"/>
            <a:ext cx="6400080" cy="38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  •  Instant update — no app release needed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Rectangle 32"/>
          <p:cNvSpPr/>
          <p:nvPr/>
        </p:nvSpPr>
        <p:spPr>
          <a:xfrm>
            <a:off x="7680960" y="1417320"/>
            <a:ext cx="4159800" cy="4617000"/>
          </a:xfrm>
          <a:prstGeom prst="rect">
            <a:avLst/>
          </a:prstGeom>
          <a:solidFill>
            <a:srgbClr val="0A1420"/>
          </a:solidFill>
          <a:ln w="19050">
            <a:solidFill>
              <a:srgbClr val="FFC10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8" name="TextBox 33"/>
          <p:cNvSpPr/>
          <p:nvPr/>
        </p:nvSpPr>
        <p:spPr>
          <a:xfrm>
            <a:off x="7680960" y="3470040"/>
            <a:ext cx="415980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000" b="0" i="1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[ Rate Alert / App Message Screenshot ]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Rectangle 34"/>
          <p:cNvSpPr/>
          <p:nvPr/>
        </p:nvSpPr>
        <p:spPr>
          <a:xfrm>
            <a:off x="0" y="6510600"/>
            <a:ext cx="12188160" cy="34668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0" name="TextBox 35"/>
          <p:cNvSpPr/>
          <p:nvPr/>
        </p:nvSpPr>
        <p:spPr>
          <a:xfrm>
            <a:off x="365760" y="6537960"/>
            <a:ext cx="1097208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  |  AI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Rectangle 1"/>
          <p:cNvSpPr/>
          <p:nvPr/>
        </p:nvSpPr>
        <p:spPr>
          <a:xfrm>
            <a:off x="0" y="0"/>
            <a:ext cx="1218816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2" name="Rectangle 2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3" name="Rectangle 3"/>
          <p:cNvSpPr/>
          <p:nvPr/>
        </p:nvSpPr>
        <p:spPr>
          <a:xfrm>
            <a:off x="0" y="0"/>
            <a:ext cx="163800" cy="685728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82080" tIns="45000" rIns="820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Box 4"/>
          <p:cNvSpPr/>
          <p:nvPr/>
        </p:nvSpPr>
        <p:spPr>
          <a:xfrm>
            <a:off x="411480" y="182880"/>
            <a:ext cx="9143280" cy="63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8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⚙️  AI Technology Stack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Rectangle 5"/>
          <p:cNvSpPr/>
          <p:nvPr/>
        </p:nvSpPr>
        <p:spPr>
          <a:xfrm>
            <a:off x="502920" y="896040"/>
            <a:ext cx="11319480" cy="2232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6" name="Rectangle 6"/>
          <p:cNvSpPr/>
          <p:nvPr/>
        </p:nvSpPr>
        <p:spPr>
          <a:xfrm>
            <a:off x="411480" y="105156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7" name="Rectangle 7"/>
          <p:cNvSpPr/>
          <p:nvPr/>
        </p:nvSpPr>
        <p:spPr>
          <a:xfrm>
            <a:off x="411480" y="1051560"/>
            <a:ext cx="45000" cy="493200"/>
          </a:xfrm>
          <a:prstGeom prst="rect">
            <a:avLst/>
          </a:prstGeom>
          <a:solidFill>
            <a:srgbClr val="0277B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8" name="TextBox 8"/>
          <p:cNvSpPr/>
          <p:nvPr/>
        </p:nvSpPr>
        <p:spPr>
          <a:xfrm>
            <a:off x="548640" y="110628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Inference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Box 9"/>
          <p:cNvSpPr/>
          <p:nvPr/>
        </p:nvSpPr>
        <p:spPr>
          <a:xfrm>
            <a:off x="2423160" y="110628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0277BD"/>
                </a:solidFill>
                <a:effectLst/>
                <a:uFillTx/>
                <a:latin typeface="Calibri"/>
              </a:rPr>
              <a:t>Groq Cloud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Box 10"/>
          <p:cNvSpPr/>
          <p:nvPr/>
        </p:nvSpPr>
        <p:spPr>
          <a:xfrm>
            <a:off x="4846320" y="110628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Ultra-fast LLM inference (sub-second responses)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Rectangle 11"/>
          <p:cNvSpPr/>
          <p:nvPr/>
        </p:nvSpPr>
        <p:spPr>
          <a:xfrm>
            <a:off x="411480" y="158184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2" name="Rectangle 12"/>
          <p:cNvSpPr/>
          <p:nvPr/>
        </p:nvSpPr>
        <p:spPr>
          <a:xfrm>
            <a:off x="411480" y="1581840"/>
            <a:ext cx="45000" cy="49320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3" name="TextBox 13"/>
          <p:cNvSpPr/>
          <p:nvPr/>
        </p:nvSpPr>
        <p:spPr>
          <a:xfrm>
            <a:off x="548640" y="163692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Language Model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Box 14"/>
          <p:cNvSpPr/>
          <p:nvPr/>
        </p:nvSpPr>
        <p:spPr>
          <a:xfrm>
            <a:off x="2423160" y="163692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9C27B0"/>
                </a:solidFill>
                <a:effectLst/>
                <a:uFillTx/>
                <a:latin typeface="Calibri"/>
              </a:rPr>
              <a:t>Llama 3.3 70B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Box 15"/>
          <p:cNvSpPr/>
          <p:nvPr/>
        </p:nvSpPr>
        <p:spPr>
          <a:xfrm>
            <a:off x="4846320" y="163692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Open-source LLM — business Q&amp;A, Co-Pilot, Sara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16"/>
          <p:cNvSpPr/>
          <p:nvPr/>
        </p:nvSpPr>
        <p:spPr>
          <a:xfrm>
            <a:off x="411480" y="211212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Rectangle 17"/>
          <p:cNvSpPr/>
          <p:nvPr/>
        </p:nvSpPr>
        <p:spPr>
          <a:xfrm>
            <a:off x="411480" y="2112120"/>
            <a:ext cx="45000" cy="493200"/>
          </a:xfrm>
          <a:prstGeom prst="rect">
            <a:avLst/>
          </a:prstGeom>
          <a:solidFill>
            <a:srgbClr val="D4800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18"/>
          <p:cNvSpPr/>
          <p:nvPr/>
        </p:nvSpPr>
        <p:spPr>
          <a:xfrm>
            <a:off x="548640" y="216720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AI API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Box 19"/>
          <p:cNvSpPr/>
          <p:nvPr/>
        </p:nvSpPr>
        <p:spPr>
          <a:xfrm>
            <a:off x="2423160" y="216720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D48000"/>
                </a:solidFill>
                <a:effectLst/>
                <a:uFillTx/>
                <a:latin typeface="Calibri"/>
              </a:rPr>
              <a:t>Claude (Anthropic)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Box 20"/>
          <p:cNvSpPr/>
          <p:nvPr/>
        </p:nvSpPr>
        <p:spPr>
          <a:xfrm>
            <a:off x="4846320" y="216720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Advanced reasoning for Vet AI and complex tasks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Rectangle 21"/>
          <p:cNvSpPr/>
          <p:nvPr/>
        </p:nvSpPr>
        <p:spPr>
          <a:xfrm>
            <a:off x="411480" y="264276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2" name="Rectangle 22"/>
          <p:cNvSpPr/>
          <p:nvPr/>
        </p:nvSpPr>
        <p:spPr>
          <a:xfrm>
            <a:off x="411480" y="2642760"/>
            <a:ext cx="45000" cy="49320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3" name="TextBox 23"/>
          <p:cNvSpPr/>
          <p:nvPr/>
        </p:nvSpPr>
        <p:spPr>
          <a:xfrm>
            <a:off x="548640" y="269748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Voice Input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Box 24"/>
          <p:cNvSpPr/>
          <p:nvPr/>
        </p:nvSpPr>
        <p:spPr>
          <a:xfrm>
            <a:off x="2423160" y="269748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00BFD8"/>
                </a:solidFill>
                <a:effectLst/>
                <a:uFillTx/>
                <a:latin typeface="Calibri"/>
              </a:rPr>
              <a:t>Web Speech API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Box 25"/>
          <p:cNvSpPr/>
          <p:nvPr/>
        </p:nvSpPr>
        <p:spPr>
          <a:xfrm>
            <a:off x="4846320" y="269748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Browser-native speech recognition (Chrome / Edge)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Rectangle 26"/>
          <p:cNvSpPr/>
          <p:nvPr/>
        </p:nvSpPr>
        <p:spPr>
          <a:xfrm>
            <a:off x="411480" y="317304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7" name="Rectangle 27"/>
          <p:cNvSpPr/>
          <p:nvPr/>
        </p:nvSpPr>
        <p:spPr>
          <a:xfrm>
            <a:off x="411480" y="3173040"/>
            <a:ext cx="45000" cy="493200"/>
          </a:xfrm>
          <a:prstGeom prst="rect">
            <a:avLst/>
          </a:prstGeom>
          <a:solidFill>
            <a:srgbClr val="4CAF5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8" name="TextBox 28"/>
          <p:cNvSpPr/>
          <p:nvPr/>
        </p:nvSpPr>
        <p:spPr>
          <a:xfrm>
            <a:off x="548640" y="322776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Voice Output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Box 29"/>
          <p:cNvSpPr/>
          <p:nvPr/>
        </p:nvSpPr>
        <p:spPr>
          <a:xfrm>
            <a:off x="2423160" y="322776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4CAF50"/>
                </a:solidFill>
                <a:effectLst/>
                <a:uFillTx/>
                <a:latin typeface="Calibri"/>
              </a:rPr>
              <a:t>Web Speech Synthesis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Box 30"/>
          <p:cNvSpPr/>
          <p:nvPr/>
        </p:nvSpPr>
        <p:spPr>
          <a:xfrm>
            <a:off x="4846320" y="322776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TTS with neural voice selection &amp; smart pre-processing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Rectangle 31"/>
          <p:cNvSpPr/>
          <p:nvPr/>
        </p:nvSpPr>
        <p:spPr>
          <a:xfrm>
            <a:off x="411480" y="370332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2" name="Rectangle 32"/>
          <p:cNvSpPr/>
          <p:nvPr/>
        </p:nvSpPr>
        <p:spPr>
          <a:xfrm>
            <a:off x="411480" y="3703320"/>
            <a:ext cx="45000" cy="493200"/>
          </a:xfrm>
          <a:prstGeom prst="rect">
            <a:avLst/>
          </a:prstGeom>
          <a:solidFill>
            <a:srgbClr val="FF6F0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3" name="TextBox 33"/>
          <p:cNvSpPr/>
          <p:nvPr/>
        </p:nvSpPr>
        <p:spPr>
          <a:xfrm>
            <a:off x="548640" y="375804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Push Notifications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Box 34"/>
          <p:cNvSpPr/>
          <p:nvPr/>
        </p:nvSpPr>
        <p:spPr>
          <a:xfrm>
            <a:off x="2423160" y="375804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6F00"/>
                </a:solidFill>
                <a:effectLst/>
                <a:uFillTx/>
                <a:latin typeface="Calibri"/>
              </a:rPr>
              <a:t>Firebase FCM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Box 35"/>
          <p:cNvSpPr/>
          <p:nvPr/>
        </p:nvSpPr>
        <p:spPr>
          <a:xfrm>
            <a:off x="4846320" y="375804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Real-time rate alerts delivered to Flutter app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Rectangle 36"/>
          <p:cNvSpPr/>
          <p:nvPr/>
        </p:nvSpPr>
        <p:spPr>
          <a:xfrm>
            <a:off x="411480" y="423360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Rectangle 37"/>
          <p:cNvSpPr/>
          <p:nvPr/>
        </p:nvSpPr>
        <p:spPr>
          <a:xfrm>
            <a:off x="411480" y="4233600"/>
            <a:ext cx="45000" cy="493200"/>
          </a:xfrm>
          <a:prstGeom prst="rect">
            <a:avLst/>
          </a:prstGeom>
          <a:solidFill>
            <a:srgbClr val="C62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8" name="TextBox 38"/>
          <p:cNvSpPr/>
          <p:nvPr/>
        </p:nvSpPr>
        <p:spPr>
          <a:xfrm>
            <a:off x="548640" y="428868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Analytics APIs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Box 39"/>
          <p:cNvSpPr/>
          <p:nvPr/>
        </p:nvSpPr>
        <p:spPr>
          <a:xfrm>
            <a:off x="2423160" y="428868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200" b="1" u="none" strike="noStrike">
                <a:solidFill>
                  <a:srgbClr val="C62828"/>
                </a:solidFill>
                <a:effectLst/>
                <a:uFillTx/>
                <a:latin typeface="Calibri"/>
              </a:rPr>
              <a:t>YouTube Data API v3 +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C62828"/>
                </a:solidFill>
                <a:effectLst/>
                <a:uFillTx/>
                <a:latin typeface="Calibri"/>
              </a:rPr>
              <a:t>Instagram Graph API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Box 40"/>
          <p:cNvSpPr/>
          <p:nvPr/>
        </p:nvSpPr>
        <p:spPr>
          <a:xfrm>
            <a:off x="4846320" y="428868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Social media performance data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Rectangle 41"/>
          <p:cNvSpPr/>
          <p:nvPr/>
        </p:nvSpPr>
        <p:spPr>
          <a:xfrm>
            <a:off x="411480" y="4763880"/>
            <a:ext cx="11337840" cy="493200"/>
          </a:xfrm>
          <a:prstGeom prst="rect">
            <a:avLst/>
          </a:prstGeom>
          <a:solidFill>
            <a:srgbClr val="0A182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2" name="Rectangle 42"/>
          <p:cNvSpPr/>
          <p:nvPr/>
        </p:nvSpPr>
        <p:spPr>
          <a:xfrm>
            <a:off x="411480" y="4763880"/>
            <a:ext cx="45000" cy="493200"/>
          </a:xfrm>
          <a:prstGeom prst="rect">
            <a:avLst/>
          </a:prstGeom>
          <a:solidFill>
            <a:srgbClr val="E040F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22680" tIns="45000" rIns="2268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3" name="TextBox 43"/>
          <p:cNvSpPr/>
          <p:nvPr/>
        </p:nvSpPr>
        <p:spPr>
          <a:xfrm>
            <a:off x="548640" y="4818960"/>
            <a:ext cx="18280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78909C"/>
                </a:solidFill>
                <a:effectLst/>
                <a:uFillTx/>
                <a:latin typeface="Calibri"/>
              </a:rPr>
              <a:t>Media Search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Box 44"/>
          <p:cNvSpPr/>
          <p:nvPr/>
        </p:nvSpPr>
        <p:spPr>
          <a:xfrm>
            <a:off x="2423160" y="4818960"/>
            <a:ext cx="228528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E040FB"/>
                </a:solidFill>
                <a:effectLst/>
                <a:uFillTx/>
                <a:latin typeface="Calibri"/>
              </a:rPr>
              <a:t>YouTube Search Embed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Box 45"/>
          <p:cNvSpPr/>
          <p:nvPr/>
        </p:nvSpPr>
        <p:spPr>
          <a:xfrm>
            <a:off x="4846320" y="4818960"/>
            <a:ext cx="6811560" cy="40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Real embeddable video IDs via backend search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Rectangle 46"/>
          <p:cNvSpPr/>
          <p:nvPr/>
        </p:nvSpPr>
        <p:spPr>
          <a:xfrm>
            <a:off x="0" y="6510600"/>
            <a:ext cx="12188160" cy="34668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7" name="TextBox 47"/>
          <p:cNvSpPr/>
          <p:nvPr/>
        </p:nvSpPr>
        <p:spPr>
          <a:xfrm>
            <a:off x="365760" y="6537960"/>
            <a:ext cx="10972080" cy="29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SK Livestock  |  AI Suite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Rectangle 1"/>
          <p:cNvSpPr/>
          <p:nvPr/>
        </p:nvSpPr>
        <p:spPr>
          <a:xfrm>
            <a:off x="0" y="0"/>
            <a:ext cx="6093720" cy="6857280"/>
          </a:xfrm>
          <a:prstGeom prst="rect">
            <a:avLst/>
          </a:prstGeom>
          <a:solidFill>
            <a:srgbClr val="060D1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9" name="Rectangle 2"/>
          <p:cNvSpPr/>
          <p:nvPr/>
        </p:nvSpPr>
        <p:spPr>
          <a:xfrm>
            <a:off x="6094440" y="0"/>
            <a:ext cx="6093720" cy="6857280"/>
          </a:xfrm>
          <a:prstGeom prst="rect">
            <a:avLst/>
          </a:prstGeom>
          <a:solidFill>
            <a:srgbClr val="02183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0" name="Rectangle 3"/>
          <p:cNvSpPr/>
          <p:nvPr/>
        </p:nvSpPr>
        <p:spPr>
          <a:xfrm>
            <a:off x="0" y="0"/>
            <a:ext cx="12188160" cy="5400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9720" rIns="90000" bIns="9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1" name="TextBox 4"/>
          <p:cNvSpPr/>
          <p:nvPr/>
        </p:nvSpPr>
        <p:spPr>
          <a:xfrm>
            <a:off x="502920" y="822960"/>
            <a:ext cx="5302800" cy="201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The Future is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36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AI-Powered.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Box 5"/>
          <p:cNvSpPr/>
          <p:nvPr/>
        </p:nvSpPr>
        <p:spPr>
          <a:xfrm>
            <a:off x="502920" y="2880360"/>
            <a:ext cx="5302800" cy="91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15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SK Livestock is building Pakistan's most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B0BEC5"/>
                </a:solidFill>
                <a:effectLst/>
                <a:uFillTx/>
                <a:latin typeface="Calibri"/>
              </a:rPr>
              <a:t>intelligent livestock &amp; trade platform.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Rectangle 6"/>
          <p:cNvSpPr/>
          <p:nvPr/>
        </p:nvSpPr>
        <p:spPr>
          <a:xfrm>
            <a:off x="502920" y="3931920"/>
            <a:ext cx="3199680" cy="2232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21960" rIns="90000" bIns="-2196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4" name="TextBox 7"/>
          <p:cNvSpPr/>
          <p:nvPr/>
        </p:nvSpPr>
        <p:spPr>
          <a:xfrm>
            <a:off x="502920" y="4160520"/>
            <a:ext cx="5302800" cy="50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29B6F6"/>
                </a:solidFill>
                <a:effectLst/>
                <a:uFillTx/>
                <a:latin typeface="Calibri"/>
              </a:rPr>
              <a:t>sklivestock.net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Rectangle 8"/>
          <p:cNvSpPr/>
          <p:nvPr/>
        </p:nvSpPr>
        <p:spPr>
          <a:xfrm>
            <a:off x="6460200" y="822960"/>
            <a:ext cx="2559600" cy="1325160"/>
          </a:xfrm>
          <a:prstGeom prst="rect">
            <a:avLst/>
          </a:prstGeom>
          <a:solidFill>
            <a:srgbClr val="0A1E38"/>
          </a:solidFill>
          <a:ln w="12700">
            <a:solidFill>
              <a:srgbClr val="0277BD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6" name="TextBox 9"/>
          <p:cNvSpPr/>
          <p:nvPr/>
        </p:nvSpPr>
        <p:spPr>
          <a:xfrm>
            <a:off x="6597360" y="932760"/>
            <a:ext cx="54792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🎙️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Box 10"/>
          <p:cNvSpPr/>
          <p:nvPr/>
        </p:nvSpPr>
        <p:spPr>
          <a:xfrm>
            <a:off x="7146000" y="1234440"/>
            <a:ext cx="1782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Co-Pilot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Rectangle 11"/>
          <p:cNvSpPr/>
          <p:nvPr/>
        </p:nvSpPr>
        <p:spPr>
          <a:xfrm>
            <a:off x="6460200" y="822960"/>
            <a:ext cx="2559600" cy="45000"/>
          </a:xfrm>
          <a:prstGeom prst="rect">
            <a:avLst/>
          </a:prstGeom>
          <a:solidFill>
            <a:srgbClr val="0277B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720" rIns="90000" bIns="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9" name="Rectangle 12"/>
          <p:cNvSpPr/>
          <p:nvPr/>
        </p:nvSpPr>
        <p:spPr>
          <a:xfrm>
            <a:off x="9249120" y="822960"/>
            <a:ext cx="2559600" cy="1325160"/>
          </a:xfrm>
          <a:prstGeom prst="rect">
            <a:avLst/>
          </a:prstGeom>
          <a:solidFill>
            <a:srgbClr val="0A1E38"/>
          </a:solidFill>
          <a:ln w="12700">
            <a:solidFill>
              <a:srgbClr val="9C27B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0" name="TextBox 13"/>
          <p:cNvSpPr/>
          <p:nvPr/>
        </p:nvSpPr>
        <p:spPr>
          <a:xfrm>
            <a:off x="9386280" y="932760"/>
            <a:ext cx="54792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💼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Box 14"/>
          <p:cNvSpPr/>
          <p:nvPr/>
        </p:nvSpPr>
        <p:spPr>
          <a:xfrm>
            <a:off x="9934920" y="1234440"/>
            <a:ext cx="1782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Sara Sales AI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Rectangle 15"/>
          <p:cNvSpPr/>
          <p:nvPr/>
        </p:nvSpPr>
        <p:spPr>
          <a:xfrm>
            <a:off x="9249120" y="822960"/>
            <a:ext cx="2559600" cy="45000"/>
          </a:xfrm>
          <a:prstGeom prst="rect">
            <a:avLst/>
          </a:prstGeom>
          <a:solidFill>
            <a:srgbClr val="9C27B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720" rIns="90000" bIns="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3" name="Rectangle 16"/>
          <p:cNvSpPr/>
          <p:nvPr/>
        </p:nvSpPr>
        <p:spPr>
          <a:xfrm>
            <a:off x="6460200" y="2350080"/>
            <a:ext cx="2559600" cy="1325160"/>
          </a:xfrm>
          <a:prstGeom prst="rect">
            <a:avLst/>
          </a:prstGeom>
          <a:solidFill>
            <a:srgbClr val="0A1E38"/>
          </a:solidFill>
          <a:ln w="12700">
            <a:solidFill>
              <a:srgbClr val="1B6B2E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17"/>
          <p:cNvSpPr/>
          <p:nvPr/>
        </p:nvSpPr>
        <p:spPr>
          <a:xfrm>
            <a:off x="6597360" y="2459880"/>
            <a:ext cx="54792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🐄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Box 18"/>
          <p:cNvSpPr/>
          <p:nvPr/>
        </p:nvSpPr>
        <p:spPr>
          <a:xfrm>
            <a:off x="7146000" y="2761560"/>
            <a:ext cx="1782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Vet AI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Rectangle 19"/>
          <p:cNvSpPr/>
          <p:nvPr/>
        </p:nvSpPr>
        <p:spPr>
          <a:xfrm>
            <a:off x="6460200" y="2350080"/>
            <a:ext cx="2559600" cy="45000"/>
          </a:xfrm>
          <a:prstGeom prst="rect">
            <a:avLst/>
          </a:prstGeom>
          <a:solidFill>
            <a:srgbClr val="1B6B2E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720" rIns="90000" bIns="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7" name="Rectangle 20"/>
          <p:cNvSpPr/>
          <p:nvPr/>
        </p:nvSpPr>
        <p:spPr>
          <a:xfrm>
            <a:off x="9249120" y="2350080"/>
            <a:ext cx="2559600" cy="1325160"/>
          </a:xfrm>
          <a:prstGeom prst="rect">
            <a:avLst/>
          </a:prstGeom>
          <a:solidFill>
            <a:srgbClr val="0A1E38"/>
          </a:solidFill>
          <a:ln w="12700">
            <a:solidFill>
              <a:srgbClr val="00BF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8" name="TextBox 21"/>
          <p:cNvSpPr/>
          <p:nvPr/>
        </p:nvSpPr>
        <p:spPr>
          <a:xfrm>
            <a:off x="9386280" y="2459880"/>
            <a:ext cx="54792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📊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Box 22"/>
          <p:cNvSpPr/>
          <p:nvPr/>
        </p:nvSpPr>
        <p:spPr>
          <a:xfrm>
            <a:off x="9934920" y="2761560"/>
            <a:ext cx="1782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Analytics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Rectangle 23"/>
          <p:cNvSpPr/>
          <p:nvPr/>
        </p:nvSpPr>
        <p:spPr>
          <a:xfrm>
            <a:off x="9249120" y="2350080"/>
            <a:ext cx="2559600" cy="45000"/>
          </a:xfrm>
          <a:prstGeom prst="rect">
            <a:avLst/>
          </a:prstGeom>
          <a:solidFill>
            <a:srgbClr val="00BFD8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720" rIns="90000" bIns="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1" name="Rectangle 24"/>
          <p:cNvSpPr/>
          <p:nvPr/>
        </p:nvSpPr>
        <p:spPr>
          <a:xfrm>
            <a:off x="6460200" y="3877200"/>
            <a:ext cx="2559600" cy="1325160"/>
          </a:xfrm>
          <a:prstGeom prst="rect">
            <a:avLst/>
          </a:prstGeom>
          <a:solidFill>
            <a:srgbClr val="0A1E38"/>
          </a:solidFill>
          <a:ln w="12700">
            <a:solidFill>
              <a:srgbClr val="FFC10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2" name="TextBox 25"/>
          <p:cNvSpPr/>
          <p:nvPr/>
        </p:nvSpPr>
        <p:spPr>
          <a:xfrm>
            <a:off x="6597360" y="3986640"/>
            <a:ext cx="54792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🔔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Box 26"/>
          <p:cNvSpPr/>
          <p:nvPr/>
        </p:nvSpPr>
        <p:spPr>
          <a:xfrm>
            <a:off x="7146000" y="4288680"/>
            <a:ext cx="1782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Rate Alerts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Rectangle 27"/>
          <p:cNvSpPr/>
          <p:nvPr/>
        </p:nvSpPr>
        <p:spPr>
          <a:xfrm>
            <a:off x="6460200" y="3877200"/>
            <a:ext cx="2559600" cy="45000"/>
          </a:xfrm>
          <a:prstGeom prst="rect">
            <a:avLst/>
          </a:prstGeom>
          <a:solidFill>
            <a:srgbClr val="FFC10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720" rIns="90000" bIns="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5" name="Rectangle 28"/>
          <p:cNvSpPr/>
          <p:nvPr/>
        </p:nvSpPr>
        <p:spPr>
          <a:xfrm>
            <a:off x="9249120" y="3877200"/>
            <a:ext cx="2559600" cy="1325160"/>
          </a:xfrm>
          <a:prstGeom prst="rect">
            <a:avLst/>
          </a:prstGeom>
          <a:solidFill>
            <a:srgbClr val="0A1E38"/>
          </a:solidFill>
          <a:ln w="12700">
            <a:solidFill>
              <a:srgbClr val="E040FB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6" name="TextBox 29"/>
          <p:cNvSpPr/>
          <p:nvPr/>
        </p:nvSpPr>
        <p:spPr>
          <a:xfrm>
            <a:off x="9386280" y="3986640"/>
            <a:ext cx="547920" cy="54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🎵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Box 30"/>
          <p:cNvSpPr/>
          <p:nvPr/>
        </p:nvSpPr>
        <p:spPr>
          <a:xfrm>
            <a:off x="9934920" y="4288680"/>
            <a:ext cx="178236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Media Agent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Rectangle 31"/>
          <p:cNvSpPr/>
          <p:nvPr/>
        </p:nvSpPr>
        <p:spPr>
          <a:xfrm>
            <a:off x="9249120" y="3877200"/>
            <a:ext cx="2559600" cy="45000"/>
          </a:xfrm>
          <a:prstGeom prst="rect">
            <a:avLst/>
          </a:prstGeom>
          <a:solidFill>
            <a:srgbClr val="E040F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720" rIns="90000" bIns="72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9" name="Rectangle 32"/>
          <p:cNvSpPr/>
          <p:nvPr/>
        </p:nvSpPr>
        <p:spPr>
          <a:xfrm>
            <a:off x="0" y="6492240"/>
            <a:ext cx="12188160" cy="365040"/>
          </a:xfrm>
          <a:prstGeom prst="rect">
            <a:avLst/>
          </a:prstGeom>
          <a:solidFill>
            <a:srgbClr val="29B6F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0" name="TextBox 33"/>
          <p:cNvSpPr/>
          <p:nvPr/>
        </p:nvSpPr>
        <p:spPr>
          <a:xfrm>
            <a:off x="365760" y="6528960"/>
            <a:ext cx="10972080" cy="2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EONOVATE Tech |  AI Suite  |  Portfolio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LibreOffice/26.2.3.2$MacOSX_AARCH64 LibreOffice_project/70e089b17412e4cb7773e41413306b17a2328c34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en-US</dc:language>
  <cp:lastModifiedBy/>
  <dcterms:modified xsi:type="dcterms:W3CDTF">2026-08-12T15:18:37Z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