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88825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0B0B7EAF-049C-4EA7-B8F9-9DA12C7153C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609120" y="273600"/>
            <a:ext cx="1096920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20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6DA8758-9C70-4810-BF6A-150593C055C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680" cy="56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4572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5680" cy="8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0F4FA81-837B-480E-9C52-1AE3497C1DB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266FC63-9ABC-4286-A8AE-1AC2ADF3AFB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2EEE8F82-5551-49BA-9A29-8379E464877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6680" cy="585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200" cy="585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35CAF4C-263F-49CF-B78F-0FA579E903E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353FB64A-97D0-4739-BEB6-F1D7117F267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1680" cy="136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16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05B6788-CBDA-46B7-AB8A-732C5CDCA30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1C965D5-74BE-4844-99A8-55F4239421E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560" cy="63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560" cy="3950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000" cy="63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000" cy="3950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8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5880CA3-4A70-4E13-A371-209C589549B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109C5478-4942-454E-831C-18AC64D4AB4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" name="Rectangle 4"/>
          <p:cNvSpPr/>
          <p:nvPr/>
        </p:nvSpPr>
        <p:spPr>
          <a:xfrm>
            <a:off x="502920" y="548640"/>
            <a:ext cx="1370880" cy="13708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Box 5"/>
          <p:cNvSpPr/>
          <p:nvPr/>
        </p:nvSpPr>
        <p:spPr>
          <a:xfrm>
            <a:off x="502920" y="777240"/>
            <a:ext cx="13708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Box 6"/>
          <p:cNvSpPr/>
          <p:nvPr/>
        </p:nvSpPr>
        <p:spPr>
          <a:xfrm>
            <a:off x="2103120" y="502920"/>
            <a:ext cx="8228880" cy="109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4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7"/>
          <p:cNvSpPr/>
          <p:nvPr/>
        </p:nvSpPr>
        <p:spPr>
          <a:xfrm>
            <a:off x="2103120" y="1417320"/>
            <a:ext cx="82288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600" b="0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Digital Ecosystem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Rectangle 8"/>
          <p:cNvSpPr/>
          <p:nvPr/>
        </p:nvSpPr>
        <p:spPr>
          <a:xfrm>
            <a:off x="2103120" y="2148840"/>
            <a:ext cx="3656880" cy="3096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3320" rIns="90000" bIns="-133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Box 9"/>
          <p:cNvSpPr/>
          <p:nvPr/>
        </p:nvSpPr>
        <p:spPr>
          <a:xfrm>
            <a:off x="2103120" y="2331720"/>
            <a:ext cx="9600480" cy="127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B0C8B5"/>
                </a:solidFill>
                <a:effectLst/>
                <a:uFillTx/>
                <a:latin typeface="Calibri"/>
              </a:rPr>
              <a:t>Pakistan's Smart Livestock Marketplace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B0C8B5"/>
                </a:solidFill>
                <a:effectLst/>
                <a:uFillTx/>
                <a:latin typeface="Calibri"/>
              </a:rPr>
              <a:t>Mobile App  ·  Admin Panel  ·  WhatsApp Ordering  ·  SK Mart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Rectangle 10"/>
          <p:cNvSpPr/>
          <p:nvPr/>
        </p:nvSpPr>
        <p:spPr>
          <a:xfrm>
            <a:off x="8046720" y="914400"/>
            <a:ext cx="3748320" cy="502848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" name="TextBox 11"/>
          <p:cNvSpPr/>
          <p:nvPr/>
        </p:nvSpPr>
        <p:spPr>
          <a:xfrm>
            <a:off x="8046720" y="3200400"/>
            <a:ext cx="374832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App / Logo Image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Rectangle 12"/>
          <p:cNvSpPr/>
          <p:nvPr/>
        </p:nvSpPr>
        <p:spPr>
          <a:xfrm>
            <a:off x="0" y="6355080"/>
            <a:ext cx="12188160" cy="50220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TextBox 13"/>
          <p:cNvSpPr/>
          <p:nvPr/>
        </p:nvSpPr>
        <p:spPr>
          <a:xfrm>
            <a:off x="365760" y="6419160"/>
            <a:ext cx="10972080" cy="2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Powered By  EONOVATE Tech.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F7F9F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TextBox 4"/>
          <p:cNvSpPr/>
          <p:nvPr/>
        </p:nvSpPr>
        <p:spPr>
          <a:xfrm>
            <a:off x="411480" y="274320"/>
            <a:ext cx="82288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About the Project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Rectangle 5"/>
          <p:cNvSpPr/>
          <p:nvPr/>
        </p:nvSpPr>
        <p:spPr>
          <a:xfrm>
            <a:off x="548640" y="960120"/>
            <a:ext cx="11090880" cy="2484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Box 6"/>
          <p:cNvSpPr/>
          <p:nvPr/>
        </p:nvSpPr>
        <p:spPr>
          <a:xfrm>
            <a:off x="502920" y="114300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🌱  Built to digitize Pakistan's livestock trading ecosystem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7"/>
          <p:cNvSpPr/>
          <p:nvPr/>
        </p:nvSpPr>
        <p:spPr>
          <a:xfrm>
            <a:off x="502920" y="161856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🐄  Covers live animals, meat, dairy, offals, medicines &amp; more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Box 8"/>
          <p:cNvSpPr/>
          <p:nvPr/>
        </p:nvSpPr>
        <p:spPr>
          <a:xfrm>
            <a:off x="502920" y="209412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📱  Flutter mobile app for buyers &amp; sellers across Pakistan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9"/>
          <p:cNvSpPr/>
          <p:nvPr/>
        </p:nvSpPr>
        <p:spPr>
          <a:xfrm>
            <a:off x="502920" y="256932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🖥️  Powerful admin panel for full platform management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10"/>
          <p:cNvSpPr/>
          <p:nvPr/>
        </p:nvSpPr>
        <p:spPr>
          <a:xfrm>
            <a:off x="502920" y="304488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📦  SK Mart — Q-Commerce for daily meat &amp; poultry delivery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11"/>
          <p:cNvSpPr/>
          <p:nvPr/>
        </p:nvSpPr>
        <p:spPr>
          <a:xfrm>
            <a:off x="502920" y="3520440"/>
            <a:ext cx="658296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💬  WhatsApp ordering integration for non-app users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Rectangle 12"/>
          <p:cNvSpPr/>
          <p:nvPr/>
        </p:nvSpPr>
        <p:spPr>
          <a:xfrm>
            <a:off x="7772400" y="1005840"/>
            <a:ext cx="411408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13"/>
          <p:cNvSpPr/>
          <p:nvPr/>
        </p:nvSpPr>
        <p:spPr>
          <a:xfrm>
            <a:off x="7772400" y="3429000"/>
            <a:ext cx="41140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Project Overview / Map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14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9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0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TextBox 4"/>
          <p:cNvSpPr/>
          <p:nvPr/>
        </p:nvSpPr>
        <p:spPr>
          <a:xfrm>
            <a:off x="411480" y="228600"/>
            <a:ext cx="109720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📱  Marketplace Mobile App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Rectangle 5"/>
          <p:cNvSpPr/>
          <p:nvPr/>
        </p:nvSpPr>
        <p:spPr>
          <a:xfrm>
            <a:off x="548640" y="960120"/>
            <a:ext cx="11090880" cy="2484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3" name="TextBox 6"/>
          <p:cNvSpPr/>
          <p:nvPr/>
        </p:nvSpPr>
        <p:spPr>
          <a:xfrm>
            <a:off x="457200" y="109728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Categories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7"/>
          <p:cNvSpPr/>
          <p:nvPr/>
        </p:nvSpPr>
        <p:spPr>
          <a:xfrm>
            <a:off x="457200" y="155448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Live Animals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8"/>
          <p:cNvSpPr/>
          <p:nvPr/>
        </p:nvSpPr>
        <p:spPr>
          <a:xfrm>
            <a:off x="457200" y="194760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Meat Sale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9"/>
          <p:cNvSpPr/>
          <p:nvPr/>
        </p:nvSpPr>
        <p:spPr>
          <a:xfrm>
            <a:off x="457200" y="234072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Dairy &amp; Milk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10"/>
          <p:cNvSpPr/>
          <p:nvPr/>
        </p:nvSpPr>
        <p:spPr>
          <a:xfrm>
            <a:off x="457200" y="273420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Offals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11"/>
          <p:cNvSpPr/>
          <p:nvPr/>
        </p:nvSpPr>
        <p:spPr>
          <a:xfrm>
            <a:off x="457200" y="312732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Medicines &amp; Vaccines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12"/>
          <p:cNvSpPr/>
          <p:nvPr/>
        </p:nvSpPr>
        <p:spPr>
          <a:xfrm>
            <a:off x="457200" y="352044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Semen &amp; Breeders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13"/>
          <p:cNvSpPr/>
          <p:nvPr/>
        </p:nvSpPr>
        <p:spPr>
          <a:xfrm>
            <a:off x="457200" y="391356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Pregnant Animals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14"/>
          <p:cNvSpPr/>
          <p:nvPr/>
        </p:nvSpPr>
        <p:spPr>
          <a:xfrm>
            <a:off x="457200" y="430668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Qurbani Special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Box 15"/>
          <p:cNvSpPr/>
          <p:nvPr/>
        </p:nvSpPr>
        <p:spPr>
          <a:xfrm>
            <a:off x="3657600" y="1097280"/>
            <a:ext cx="2925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Features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Box 16"/>
          <p:cNvSpPr/>
          <p:nvPr/>
        </p:nvSpPr>
        <p:spPr>
          <a:xfrm>
            <a:off x="3657600" y="155448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Voice + Text Search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17"/>
          <p:cNvSpPr/>
          <p:nvPr/>
        </p:nvSpPr>
        <p:spPr>
          <a:xfrm>
            <a:off x="3657600" y="194760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AI Sales Assistant (Sara)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3657600" y="234072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AI Vet Assistant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19"/>
          <p:cNvSpPr/>
          <p:nvPr/>
        </p:nvSpPr>
        <p:spPr>
          <a:xfrm>
            <a:off x="3657600" y="273420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Push Notifications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3657600" y="312732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Market Rates (EN/UR)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21"/>
          <p:cNvSpPr/>
          <p:nvPr/>
        </p:nvSpPr>
        <p:spPr>
          <a:xfrm>
            <a:off x="3657600" y="352044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Blog &amp; News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22"/>
          <p:cNvSpPr/>
          <p:nvPr/>
        </p:nvSpPr>
        <p:spPr>
          <a:xfrm>
            <a:off x="3657600" y="391356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Jobs &amp; Candidates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23"/>
          <p:cNvSpPr/>
          <p:nvPr/>
        </p:nvSpPr>
        <p:spPr>
          <a:xfrm>
            <a:off x="3657600" y="4306680"/>
            <a:ext cx="292536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8D8CA"/>
                </a:solidFill>
                <a:effectLst/>
                <a:uFillTx/>
                <a:latin typeface="Calibri"/>
              </a:rPr>
              <a:t>→  Farmhouse Listings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Rectangle 24"/>
          <p:cNvSpPr/>
          <p:nvPr/>
        </p:nvSpPr>
        <p:spPr>
          <a:xfrm>
            <a:off x="6492240" y="822960"/>
            <a:ext cx="182808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2" name="TextBox 25"/>
          <p:cNvSpPr/>
          <p:nvPr/>
        </p:nvSpPr>
        <p:spPr>
          <a:xfrm>
            <a:off x="6492240" y="3246120"/>
            <a:ext cx="18280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Screen 1 ]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Rectangle 26"/>
          <p:cNvSpPr/>
          <p:nvPr/>
        </p:nvSpPr>
        <p:spPr>
          <a:xfrm>
            <a:off x="8503920" y="822960"/>
            <a:ext cx="182808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Box 27"/>
          <p:cNvSpPr/>
          <p:nvPr/>
        </p:nvSpPr>
        <p:spPr>
          <a:xfrm>
            <a:off x="8503920" y="3246120"/>
            <a:ext cx="18280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Screen 2 ]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Rectangle 28"/>
          <p:cNvSpPr/>
          <p:nvPr/>
        </p:nvSpPr>
        <p:spPr>
          <a:xfrm>
            <a:off x="10241280" y="822960"/>
            <a:ext cx="169092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Box 29"/>
          <p:cNvSpPr/>
          <p:nvPr/>
        </p:nvSpPr>
        <p:spPr>
          <a:xfrm>
            <a:off x="10241280" y="3246120"/>
            <a:ext cx="169092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Screen 3 ]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Rectangle 30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F7F9F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9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0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Box 4"/>
          <p:cNvSpPr/>
          <p:nvPr/>
        </p:nvSpPr>
        <p:spPr>
          <a:xfrm>
            <a:off x="411480" y="228600"/>
            <a:ext cx="73144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🖥️  Admin Panel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Rectangle 5"/>
          <p:cNvSpPr/>
          <p:nvPr/>
        </p:nvSpPr>
        <p:spPr>
          <a:xfrm>
            <a:off x="548640" y="960120"/>
            <a:ext cx="11090880" cy="2484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Rectangle 6"/>
          <p:cNvSpPr/>
          <p:nvPr/>
        </p:nvSpPr>
        <p:spPr>
          <a:xfrm>
            <a:off x="457200" y="109728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TextBox 7"/>
          <p:cNvSpPr/>
          <p:nvPr/>
        </p:nvSpPr>
        <p:spPr>
          <a:xfrm>
            <a:off x="502920" y="111564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Users &amp; Ads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8"/>
          <p:cNvSpPr/>
          <p:nvPr/>
        </p:nvSpPr>
        <p:spPr>
          <a:xfrm>
            <a:off x="2331720" y="111564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Approve, reject, manage all listings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Rectangle 9"/>
          <p:cNvSpPr/>
          <p:nvPr/>
        </p:nvSpPr>
        <p:spPr>
          <a:xfrm>
            <a:off x="457200" y="162756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10"/>
          <p:cNvSpPr/>
          <p:nvPr/>
        </p:nvSpPr>
        <p:spPr>
          <a:xfrm>
            <a:off x="502920" y="164592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HR Module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11"/>
          <p:cNvSpPr/>
          <p:nvPr/>
        </p:nvSpPr>
        <p:spPr>
          <a:xfrm>
            <a:off x="2331720" y="164592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Employees, attendance, leaves, payroll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Rectangle 12"/>
          <p:cNvSpPr/>
          <p:nvPr/>
        </p:nvSpPr>
        <p:spPr>
          <a:xfrm>
            <a:off x="457200" y="215784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13"/>
          <p:cNvSpPr/>
          <p:nvPr/>
        </p:nvSpPr>
        <p:spPr>
          <a:xfrm>
            <a:off x="502920" y="217620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Market Rates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Box 14"/>
          <p:cNvSpPr/>
          <p:nvPr/>
        </p:nvSpPr>
        <p:spPr>
          <a:xfrm>
            <a:off x="2331720" y="217620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Mandi &amp; slaughter rates with app alerts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Rectangle 15"/>
          <p:cNvSpPr/>
          <p:nvPr/>
        </p:nvSpPr>
        <p:spPr>
          <a:xfrm>
            <a:off x="457200" y="268848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3" name="TextBox 16"/>
          <p:cNvSpPr/>
          <p:nvPr/>
        </p:nvSpPr>
        <p:spPr>
          <a:xfrm>
            <a:off x="502920" y="270648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Marketing Visits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17"/>
          <p:cNvSpPr/>
          <p:nvPr/>
        </p:nvSpPr>
        <p:spPr>
          <a:xfrm>
            <a:off x="2331720" y="270648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Daily field visit tracking &amp; reporting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Rectangle 18"/>
          <p:cNvSpPr/>
          <p:nvPr/>
        </p:nvSpPr>
        <p:spPr>
          <a:xfrm>
            <a:off x="457200" y="321876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6" name="TextBox 19"/>
          <p:cNvSpPr/>
          <p:nvPr/>
        </p:nvSpPr>
        <p:spPr>
          <a:xfrm>
            <a:off x="502920" y="323712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Social Analytics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Box 20"/>
          <p:cNvSpPr/>
          <p:nvPr/>
        </p:nvSpPr>
        <p:spPr>
          <a:xfrm>
            <a:off x="2331720" y="323712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YouTube &amp; Instagram insights dashboard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Rectangle 21"/>
          <p:cNvSpPr/>
          <p:nvPr/>
        </p:nvSpPr>
        <p:spPr>
          <a:xfrm>
            <a:off x="457200" y="374904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9" name="TextBox 22"/>
          <p:cNvSpPr/>
          <p:nvPr/>
        </p:nvSpPr>
        <p:spPr>
          <a:xfrm>
            <a:off x="502920" y="376740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Huawei Cloud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Box 23"/>
          <p:cNvSpPr/>
          <p:nvPr/>
        </p:nvSpPr>
        <p:spPr>
          <a:xfrm>
            <a:off x="2331720" y="376740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ECS, RDS, Network &amp; storage monitoring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Rectangle 24"/>
          <p:cNvSpPr/>
          <p:nvPr/>
        </p:nvSpPr>
        <p:spPr>
          <a:xfrm>
            <a:off x="457200" y="427932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2" name="TextBox 25"/>
          <p:cNvSpPr/>
          <p:nvPr/>
        </p:nvSpPr>
        <p:spPr>
          <a:xfrm>
            <a:off x="502920" y="429768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Co-Pilot AI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26"/>
          <p:cNvSpPr/>
          <p:nvPr/>
        </p:nvSpPr>
        <p:spPr>
          <a:xfrm>
            <a:off x="2331720" y="429768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Voice assistant powered by Groq + Llama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Rectangle 27"/>
          <p:cNvSpPr/>
          <p:nvPr/>
        </p:nvSpPr>
        <p:spPr>
          <a:xfrm>
            <a:off x="457200" y="4809600"/>
            <a:ext cx="5028480" cy="474840"/>
          </a:xfrm>
          <a:prstGeom prst="rect">
            <a:avLst/>
          </a:prstGeom>
          <a:solidFill>
            <a:srgbClr val="E4F2E6"/>
          </a:solidFill>
          <a:ln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28"/>
          <p:cNvSpPr/>
          <p:nvPr/>
        </p:nvSpPr>
        <p:spPr>
          <a:xfrm>
            <a:off x="502920" y="4827960"/>
            <a:ext cx="182808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1B6B2E"/>
                </a:solidFill>
                <a:effectLst/>
                <a:uFillTx/>
                <a:latin typeface="Calibri"/>
              </a:rPr>
              <a:t>  Meetings &amp; Leads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29"/>
          <p:cNvSpPr/>
          <p:nvPr/>
        </p:nvSpPr>
        <p:spPr>
          <a:xfrm>
            <a:off x="2331720" y="4827960"/>
            <a:ext cx="301680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CRM — sales leads, meetings, follow-ups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Rectangle 30"/>
          <p:cNvSpPr/>
          <p:nvPr/>
        </p:nvSpPr>
        <p:spPr>
          <a:xfrm>
            <a:off x="5760720" y="1005840"/>
            <a:ext cx="612576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8" name="TextBox 31"/>
          <p:cNvSpPr/>
          <p:nvPr/>
        </p:nvSpPr>
        <p:spPr>
          <a:xfrm>
            <a:off x="5760720" y="3429000"/>
            <a:ext cx="61257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Admin Dashboard Screenshot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ectangle 32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25D3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25D3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411480" y="228600"/>
            <a:ext cx="82288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💬  WhatsApp Ordering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Rectangle 5"/>
          <p:cNvSpPr/>
          <p:nvPr/>
        </p:nvSpPr>
        <p:spPr>
          <a:xfrm>
            <a:off x="502920" y="960120"/>
            <a:ext cx="11090880" cy="24840"/>
          </a:xfrm>
          <a:prstGeom prst="rect">
            <a:avLst/>
          </a:prstGeom>
          <a:solidFill>
            <a:srgbClr val="25D3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5" name="TextBox 6"/>
          <p:cNvSpPr/>
          <p:nvPr/>
        </p:nvSpPr>
        <p:spPr>
          <a:xfrm>
            <a:off x="502920" y="1188720"/>
            <a:ext cx="640008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8F7D8"/>
                </a:solidFill>
                <a:effectLst/>
                <a:uFillTx/>
                <a:latin typeface="Calibri"/>
              </a:rPr>
              <a:t>✓   Customers place orders directly via WhatsApp — no app needed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Box 7"/>
          <p:cNvSpPr/>
          <p:nvPr/>
        </p:nvSpPr>
        <p:spPr>
          <a:xfrm>
            <a:off x="502920" y="1719000"/>
            <a:ext cx="640008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8F7D8"/>
                </a:solidFill>
                <a:effectLst/>
                <a:uFillTx/>
                <a:latin typeface="Calibri"/>
              </a:rPr>
              <a:t>✓   Automated order confirmation &amp; status updates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Box 8"/>
          <p:cNvSpPr/>
          <p:nvPr/>
        </p:nvSpPr>
        <p:spPr>
          <a:xfrm>
            <a:off x="502920" y="2249280"/>
            <a:ext cx="640008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8F7D8"/>
                </a:solidFill>
                <a:effectLst/>
                <a:uFillTx/>
                <a:latin typeface="Calibri"/>
              </a:rPr>
              <a:t>✓   Integrated with SK Mart product catalogue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9"/>
          <p:cNvSpPr/>
          <p:nvPr/>
        </p:nvSpPr>
        <p:spPr>
          <a:xfrm>
            <a:off x="502920" y="2779920"/>
            <a:ext cx="640008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8F7D8"/>
                </a:solidFill>
                <a:effectLst/>
                <a:uFillTx/>
                <a:latin typeface="Calibri"/>
              </a:rPr>
              <a:t>✓   Supports rural users with low digital literacy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Box 10"/>
          <p:cNvSpPr/>
          <p:nvPr/>
        </p:nvSpPr>
        <p:spPr>
          <a:xfrm>
            <a:off x="502920" y="3310200"/>
            <a:ext cx="640008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8F7D8"/>
                </a:solidFill>
                <a:effectLst/>
                <a:uFillTx/>
                <a:latin typeface="Calibri"/>
              </a:rPr>
              <a:t>✓   Order tracking handled through admin panel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Rectangle 11"/>
          <p:cNvSpPr/>
          <p:nvPr/>
        </p:nvSpPr>
        <p:spPr>
          <a:xfrm>
            <a:off x="7315200" y="822960"/>
            <a:ext cx="210240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Box 12"/>
          <p:cNvSpPr/>
          <p:nvPr/>
        </p:nvSpPr>
        <p:spPr>
          <a:xfrm>
            <a:off x="7315200" y="3246120"/>
            <a:ext cx="2102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WA Chat 1 ]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Rectangle 13"/>
          <p:cNvSpPr/>
          <p:nvPr/>
        </p:nvSpPr>
        <p:spPr>
          <a:xfrm>
            <a:off x="9601200" y="822960"/>
            <a:ext cx="228528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3" name="TextBox 14"/>
          <p:cNvSpPr/>
          <p:nvPr/>
        </p:nvSpPr>
        <p:spPr>
          <a:xfrm>
            <a:off x="9601200" y="3246120"/>
            <a:ext cx="22852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WA Chat 2 ]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Rectangle 15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25D3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F7F9F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6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D4A01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D4A01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Box 4"/>
          <p:cNvSpPr/>
          <p:nvPr/>
        </p:nvSpPr>
        <p:spPr>
          <a:xfrm>
            <a:off x="411480" y="228600"/>
            <a:ext cx="82288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📦  SK Mart — Q-Commerce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Rectangle 5"/>
          <p:cNvSpPr/>
          <p:nvPr/>
        </p:nvSpPr>
        <p:spPr>
          <a:xfrm>
            <a:off x="548640" y="960120"/>
            <a:ext cx="11090880" cy="24840"/>
          </a:xfrm>
          <a:prstGeom prst="rect">
            <a:avLst/>
          </a:prstGeom>
          <a:solidFill>
            <a:srgbClr val="D4A01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0" name="TextBox 6"/>
          <p:cNvSpPr/>
          <p:nvPr/>
        </p:nvSpPr>
        <p:spPr>
          <a:xfrm>
            <a:off x="502920" y="1051560"/>
            <a:ext cx="658296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5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Fast delivery of fresh meat, poultry &amp; daily essentials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5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straight from farm to doorstep.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Box 7"/>
          <p:cNvSpPr/>
          <p:nvPr/>
        </p:nvSpPr>
        <p:spPr>
          <a:xfrm>
            <a:off x="502920" y="1920240"/>
            <a:ext cx="658296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🐔  Chicken · Mutton · Beef · Fries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Box 8"/>
          <p:cNvSpPr/>
          <p:nvPr/>
        </p:nvSpPr>
        <p:spPr>
          <a:xfrm>
            <a:off x="502920" y="2414160"/>
            <a:ext cx="658296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📂  Category → Sub-category → Item flow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9"/>
          <p:cNvSpPr/>
          <p:nvPr/>
        </p:nvSpPr>
        <p:spPr>
          <a:xfrm>
            <a:off x="502920" y="2907720"/>
            <a:ext cx="658296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🛒  Cart, Checkout &amp; Order Management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Box 10"/>
          <p:cNvSpPr/>
          <p:nvPr/>
        </p:nvSpPr>
        <p:spPr>
          <a:xfrm>
            <a:off x="502920" y="3401640"/>
            <a:ext cx="658296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🚴  Rider App with live delivery tracking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Box 11"/>
          <p:cNvSpPr/>
          <p:nvPr/>
        </p:nvSpPr>
        <p:spPr>
          <a:xfrm>
            <a:off x="502920" y="3895200"/>
            <a:ext cx="658296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1A1A2E"/>
                </a:solidFill>
                <a:effectLst/>
                <a:uFillTx/>
                <a:latin typeface="Calibri"/>
              </a:rPr>
              <a:t>⭐  Ratings &amp; Reviews per order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Rectangle 12"/>
          <p:cNvSpPr/>
          <p:nvPr/>
        </p:nvSpPr>
        <p:spPr>
          <a:xfrm>
            <a:off x="7315200" y="822960"/>
            <a:ext cx="201096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7" name="TextBox 13"/>
          <p:cNvSpPr/>
          <p:nvPr/>
        </p:nvSpPr>
        <p:spPr>
          <a:xfrm>
            <a:off x="7315200" y="3246120"/>
            <a:ext cx="20109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Mart Screen 1 ]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Rectangle 14"/>
          <p:cNvSpPr/>
          <p:nvPr/>
        </p:nvSpPr>
        <p:spPr>
          <a:xfrm>
            <a:off x="9509760" y="822960"/>
            <a:ext cx="2376720" cy="5302800"/>
          </a:xfrm>
          <a:prstGeom prst="rect">
            <a:avLst/>
          </a:prstGeom>
          <a:solidFill>
            <a:srgbClr val="ECF5EC"/>
          </a:solidFill>
          <a:ln w="19050">
            <a:solidFill>
              <a:srgbClr val="2E9E4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9" name="TextBox 15"/>
          <p:cNvSpPr/>
          <p:nvPr/>
        </p:nvSpPr>
        <p:spPr>
          <a:xfrm>
            <a:off x="9509760" y="3246120"/>
            <a:ext cx="237672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6B7B6E"/>
                </a:solidFill>
                <a:effectLst/>
                <a:uFillTx/>
                <a:latin typeface="Calibri"/>
              </a:rPr>
              <a:t>[ Mart Screen 2 ]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16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D4A01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Rectangle 3"/>
          <p:cNvSpPr/>
          <p:nvPr/>
        </p:nvSpPr>
        <p:spPr>
          <a:xfrm>
            <a:off x="0" y="0"/>
            <a:ext cx="12188160" cy="7236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8080" rIns="90000" bIns="2808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4"/>
          <p:cNvSpPr/>
          <p:nvPr/>
        </p:nvSpPr>
        <p:spPr>
          <a:xfrm>
            <a:off x="411480" y="228600"/>
            <a:ext cx="82288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⚙️  Technology Stack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5"/>
          <p:cNvSpPr/>
          <p:nvPr/>
        </p:nvSpPr>
        <p:spPr>
          <a:xfrm>
            <a:off x="548640" y="960120"/>
            <a:ext cx="11090880" cy="24840"/>
          </a:xfrm>
          <a:prstGeom prst="rect">
            <a:avLst/>
          </a:prstGeom>
          <a:solidFill>
            <a:srgbClr val="2E9E4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Rectangle 6"/>
          <p:cNvSpPr/>
          <p:nvPr/>
        </p:nvSpPr>
        <p:spPr>
          <a:xfrm>
            <a:off x="457200" y="114300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7" name="TextBox 7"/>
          <p:cNvSpPr/>
          <p:nvPr/>
        </p:nvSpPr>
        <p:spPr>
          <a:xfrm>
            <a:off x="548640" y="118872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Mobile App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Rectangle 8"/>
          <p:cNvSpPr/>
          <p:nvPr/>
        </p:nvSpPr>
        <p:spPr>
          <a:xfrm>
            <a:off x="2423160" y="128016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9" name="TextBox 9"/>
          <p:cNvSpPr/>
          <p:nvPr/>
        </p:nvSpPr>
        <p:spPr>
          <a:xfrm>
            <a:off x="2560320" y="118872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Flutter  ·  Dart  ·  Firebase FCM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Rectangle 10"/>
          <p:cNvSpPr/>
          <p:nvPr/>
        </p:nvSpPr>
        <p:spPr>
          <a:xfrm>
            <a:off x="457200" y="171000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TextBox 11"/>
          <p:cNvSpPr/>
          <p:nvPr/>
        </p:nvSpPr>
        <p:spPr>
          <a:xfrm>
            <a:off x="548640" y="175572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Backend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Rectangle 12"/>
          <p:cNvSpPr/>
          <p:nvPr/>
        </p:nvSpPr>
        <p:spPr>
          <a:xfrm>
            <a:off x="2423160" y="184716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3" name="TextBox 13"/>
          <p:cNvSpPr/>
          <p:nvPr/>
        </p:nvSpPr>
        <p:spPr>
          <a:xfrm>
            <a:off x="2560320" y="175572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Python Flask  ·  PostgreSQL (AWS RDS)  ·  REST API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Rectangle 14"/>
          <p:cNvSpPr/>
          <p:nvPr/>
        </p:nvSpPr>
        <p:spPr>
          <a:xfrm>
            <a:off x="457200" y="227700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5" name="TextBox 15"/>
          <p:cNvSpPr/>
          <p:nvPr/>
        </p:nvSpPr>
        <p:spPr>
          <a:xfrm>
            <a:off x="548640" y="232272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AI / ML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Rectangle 16"/>
          <p:cNvSpPr/>
          <p:nvPr/>
        </p:nvSpPr>
        <p:spPr>
          <a:xfrm>
            <a:off x="2423160" y="241416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17"/>
          <p:cNvSpPr/>
          <p:nvPr/>
        </p:nvSpPr>
        <p:spPr>
          <a:xfrm>
            <a:off x="2560320" y="232272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Groq + Llama 3.3  ·  Claude AI  ·  YouTube Data API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Rectangle 18"/>
          <p:cNvSpPr/>
          <p:nvPr/>
        </p:nvSpPr>
        <p:spPr>
          <a:xfrm>
            <a:off x="457200" y="284364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9" name="TextBox 19"/>
          <p:cNvSpPr/>
          <p:nvPr/>
        </p:nvSpPr>
        <p:spPr>
          <a:xfrm>
            <a:off x="548640" y="288936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Cloud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Rectangle 20"/>
          <p:cNvSpPr/>
          <p:nvPr/>
        </p:nvSpPr>
        <p:spPr>
          <a:xfrm>
            <a:off x="2423160" y="298080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21"/>
          <p:cNvSpPr/>
          <p:nvPr/>
        </p:nvSpPr>
        <p:spPr>
          <a:xfrm>
            <a:off x="2560320" y="288936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Huawei Cloud (ECS, RDS, EVS, ELB)  ·  OBS Storage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22"/>
          <p:cNvSpPr/>
          <p:nvPr/>
        </p:nvSpPr>
        <p:spPr>
          <a:xfrm>
            <a:off x="457200" y="341064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3"/>
          <p:cNvSpPr/>
          <p:nvPr/>
        </p:nvSpPr>
        <p:spPr>
          <a:xfrm>
            <a:off x="548640" y="345636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Admin Panel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Rectangle 24"/>
          <p:cNvSpPr/>
          <p:nvPr/>
        </p:nvSpPr>
        <p:spPr>
          <a:xfrm>
            <a:off x="2423160" y="354780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5" name="TextBox 25"/>
          <p:cNvSpPr/>
          <p:nvPr/>
        </p:nvSpPr>
        <p:spPr>
          <a:xfrm>
            <a:off x="2560320" y="345636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Flask  ·  Bootstrap 5  ·  Chart.js  ·  Jinja2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26"/>
          <p:cNvSpPr/>
          <p:nvPr/>
        </p:nvSpPr>
        <p:spPr>
          <a:xfrm>
            <a:off x="457200" y="397764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7" name="TextBox 27"/>
          <p:cNvSpPr/>
          <p:nvPr/>
        </p:nvSpPr>
        <p:spPr>
          <a:xfrm>
            <a:off x="548640" y="402336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Messaging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Rectangle 28"/>
          <p:cNvSpPr/>
          <p:nvPr/>
        </p:nvSpPr>
        <p:spPr>
          <a:xfrm>
            <a:off x="2423160" y="411480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TextBox 29"/>
          <p:cNvSpPr/>
          <p:nvPr/>
        </p:nvSpPr>
        <p:spPr>
          <a:xfrm>
            <a:off x="2560320" y="402336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WhatsApp Business API  ·  Firebase Push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Rectangle 30"/>
          <p:cNvSpPr/>
          <p:nvPr/>
        </p:nvSpPr>
        <p:spPr>
          <a:xfrm>
            <a:off x="457200" y="4544640"/>
            <a:ext cx="11337840" cy="502200"/>
          </a:xfrm>
          <a:prstGeom prst="rect">
            <a:avLst/>
          </a:prstGeom>
          <a:solidFill>
            <a:srgbClr val="1E2A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1" name="TextBox 31"/>
          <p:cNvSpPr/>
          <p:nvPr/>
        </p:nvSpPr>
        <p:spPr>
          <a:xfrm>
            <a:off x="548640" y="4590360"/>
            <a:ext cx="191952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E9E44"/>
                </a:solidFill>
                <a:effectLst/>
                <a:uFillTx/>
                <a:latin typeface="Calibri"/>
              </a:rPr>
              <a:t>Analytics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Rectangle 32"/>
          <p:cNvSpPr/>
          <p:nvPr/>
        </p:nvSpPr>
        <p:spPr>
          <a:xfrm>
            <a:off x="2423160" y="4681800"/>
            <a:ext cx="18360" cy="227880"/>
          </a:xfrm>
          <a:prstGeom prst="rect">
            <a:avLst/>
          </a:prstGeom>
          <a:solidFill>
            <a:srgbClr val="6B7B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360" tIns="45000" rIns="936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3" name="TextBox 33"/>
          <p:cNvSpPr/>
          <p:nvPr/>
        </p:nvSpPr>
        <p:spPr>
          <a:xfrm>
            <a:off x="2560320" y="4590360"/>
            <a:ext cx="896040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0D0C2"/>
                </a:solidFill>
                <a:effectLst/>
                <a:uFillTx/>
                <a:latin typeface="Calibri"/>
              </a:rPr>
              <a:t>YouTube Analytics API  ·  Instagram Graph API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Rectangle 34"/>
          <p:cNvSpPr/>
          <p:nvPr/>
        </p:nvSpPr>
        <p:spPr>
          <a:xfrm>
            <a:off x="0" y="6537960"/>
            <a:ext cx="12188160" cy="31932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Rectangle 2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0E3D1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7" name="Rectangle 3"/>
          <p:cNvSpPr/>
          <p:nvPr/>
        </p:nvSpPr>
        <p:spPr>
          <a:xfrm>
            <a:off x="4937760" y="731520"/>
            <a:ext cx="2285280" cy="2285280"/>
          </a:xfrm>
          <a:prstGeom prst="rect">
            <a:avLst/>
          </a:prstGeom>
          <a:solidFill>
            <a:srgbClr val="0E3D1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8" name="TextBox 4"/>
          <p:cNvSpPr/>
          <p:nvPr/>
        </p:nvSpPr>
        <p:spPr>
          <a:xfrm>
            <a:off x="4937760" y="1005840"/>
            <a:ext cx="2285280" cy="164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5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5"/>
          <p:cNvSpPr/>
          <p:nvPr/>
        </p:nvSpPr>
        <p:spPr>
          <a:xfrm>
            <a:off x="457200" y="3108960"/>
            <a:ext cx="1127376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6"/>
          <p:cNvSpPr/>
          <p:nvPr/>
        </p:nvSpPr>
        <p:spPr>
          <a:xfrm>
            <a:off x="457200" y="3931920"/>
            <a:ext cx="1127376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0" u="none" strike="noStrike">
                <a:solidFill>
                  <a:srgbClr val="B8E8C0"/>
                </a:solidFill>
                <a:effectLst/>
                <a:uFillTx/>
                <a:latin typeface="Calibri"/>
              </a:rPr>
              <a:t>Pakistan's Smart Livestock Ecosystem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ectangle 7"/>
          <p:cNvSpPr/>
          <p:nvPr/>
        </p:nvSpPr>
        <p:spPr>
          <a:xfrm>
            <a:off x="548640" y="4663440"/>
            <a:ext cx="11090880" cy="248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9440" rIns="90000" bIns="-1944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2" name="TextBox 8"/>
          <p:cNvSpPr/>
          <p:nvPr/>
        </p:nvSpPr>
        <p:spPr>
          <a:xfrm>
            <a:off x="457200" y="4800600"/>
            <a:ext cx="112737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sklivestock.net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9"/>
          <p:cNvSpPr/>
          <p:nvPr/>
        </p:nvSpPr>
        <p:spPr>
          <a:xfrm>
            <a:off x="457200" y="5349240"/>
            <a:ext cx="112737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8E8C0"/>
                </a:solidFill>
                <a:effectLst/>
                <a:uFillTx/>
                <a:latin typeface="Calibri"/>
              </a:rPr>
              <a:t>Marketplace  ·  Admin Panel  ·  WhatsApp Ordering  ·  SK Mart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1"/>
          <p:cNvSpPr/>
          <p:nvPr/>
        </p:nvSpPr>
        <p:spPr>
          <a:xfrm>
            <a:off x="365760" y="6419520"/>
            <a:ext cx="10972080" cy="2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Powered By  EONOVATE Tech.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LibreOffice/26.2.3.2$MacOSX_AARCH64 LibreOffice_project/70e089b17412e4cb7773e41413306b17a2328c34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2026-08-12T15:23:32Z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