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5143500"/>
  <p:notesSz cx="5143500" cy="9144000"/>
  <p:embeddedFontLst>
    <p:embeddedFont>
      <p:font typeface="Calibri" panose="020F0502020204030204"/>
      <p:regular r:id="rId17"/>
      <p:bold r:id="rId18"/>
      <p:italic r:id="rId19"/>
      <p:boldItalic r:id="rId20"/>
    </p:embeddedFont>
    <p:embeddedFont>
      <p:font typeface="Red Hat Text" panose="02010503040201060303"/>
      <p:regular r:id="rId21"/>
      <p:bold r:id="rId22"/>
      <p:italic r:id="rId23"/>
      <p:boldItalic r:id="rId24"/>
    </p:embeddedFont>
    <p:embeddedFont>
      <p:font typeface="Roboto" panose="02000000000000000000"/>
      <p:bold r:id="rId25"/>
      <p:boldItalic r:id="rId26"/>
    </p:embeddedFont>
    <p:embeddedFont>
      <p:font typeface="Roboto Light" panose="02000000000000000000"/>
      <p:regular r:id="rId27"/>
      <p: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12.fntdata"/><Relationship Id="rId27" Type="http://schemas.openxmlformats.org/officeDocument/2006/relationships/font" Target="fonts/font11.fntdata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" name="Google Shape;17;p1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" name="Google Shape;18;p1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2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7" name="Google Shape;27;p2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7" name="Google Shape;47;p3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0" name="Google Shape;60;p4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" name="Google Shape;84;p5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2" name="Google Shape;102;p6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7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4" name="Google Shape;114;p7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8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1" name="Google Shape;131;p8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9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4" name="Google Shape;144;p9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0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7" name="Google Shape;157;p10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3" name="Footer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140208" y="4732020"/>
            <a:ext cx="172947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549391" y="771113"/>
            <a:ext cx="51249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1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Zyvora </a:t>
            </a:r>
            <a:br>
              <a:rPr lang="en-US" sz="2750" b="1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</a:br>
            <a:r>
              <a:rPr lang="en-US" sz="2750" b="1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Surveillance System b</a:t>
            </a:r>
            <a:r>
              <a:rPr lang="en-US" sz="2750" b="1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y Eonovate</a:t>
            </a:r>
            <a:endParaRPr sz="2750" b="1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523577" y="1761232"/>
            <a:ext cx="4667845" cy="182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3800"/>
              <a:buFont typeface="Red Hat Text" panose="02010503040201060303"/>
              <a:buNone/>
            </a:pPr>
            <a:br>
              <a:rPr lang="en-US" sz="38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</a:br>
            <a:r>
              <a:rPr lang="en-US" sz="38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AI-Powered Multi-Branch Monitoring &amp; Compliance</a:t>
            </a:r>
            <a:endParaRPr sz="3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523577" y="4420897"/>
            <a:ext cx="5124900" cy="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F5A3A3"/>
              </a:buClr>
              <a:buSzPts val="1150"/>
              <a:buFont typeface="Roboto" panose="02000000000000000000"/>
              <a:buNone/>
            </a:pPr>
            <a:r>
              <a:rPr lang="en-US" sz="1150" b="1" i="0" u="none" strike="noStrike" cap="none">
                <a:solidFill>
                  <a:srgbClr val="F5A3A3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See Everything. Miss Nothing.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/>
          <p:nvPr/>
        </p:nvSpPr>
        <p:spPr>
          <a:xfrm>
            <a:off x="3952577" y="532135"/>
            <a:ext cx="4667845" cy="71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50"/>
              <a:buFont typeface="Red Hat Text" panose="02010503040201060303"/>
              <a:buNone/>
            </a:pPr>
            <a:r>
              <a:rPr lang="en-US" sz="22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The Challenge Every Franchise Owner Faces</a:t>
            </a:r>
            <a:endParaRPr sz="2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1" name="Google Shape;31;p5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52577" y="1395338"/>
            <a:ext cx="4667845" cy="74515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/>
          <p:nvPr/>
        </p:nvSpPr>
        <p:spPr>
          <a:xfrm>
            <a:off x="4145533" y="1531144"/>
            <a:ext cx="4339084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No Physical Oversight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4145533" y="1769120"/>
            <a:ext cx="4339084" cy="35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You </a:t>
            </a: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cannot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be everywhere at once. Staff violations go unnoticed across branches.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4" name="Google Shape;34;p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52577" y="2179960"/>
            <a:ext cx="4667845" cy="86216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/>
          <p:nvPr/>
        </p:nvSpPr>
        <p:spPr>
          <a:xfrm>
            <a:off x="4145533" y="2315766"/>
            <a:ext cx="4339084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Undetected Violations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4145533" y="2553742"/>
            <a:ext cx="4339084" cy="35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>
              <a:lnSpc>
                <a:spcPct val="104000"/>
              </a:lnSpc>
              <a:buSzPts val="1100"/>
              <a:buFont typeface="Red Hat Text" panose="02010503040201060303"/>
            </a:pPr>
            <a:r>
              <a:rPr lang="en-US" sz="1100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Hygiene lapses, phone use, idle counters — all invisible without constant monitoring.</a:t>
            </a:r>
            <a:endParaRPr lang="en-US" sz="1100">
              <a:solidFill>
                <a:srgbClr val="3B3535"/>
              </a:solidFill>
              <a:latin typeface="Red Hat Text" panose="02010503040201060303"/>
              <a:ea typeface="Red Hat Text" panose="02010503040201060303"/>
              <a:cs typeface="Red Hat Text" panose="02010503040201060303"/>
              <a:sym typeface="Roboto Light" panose="02000000000000000000"/>
            </a:endParaRPr>
          </a:p>
        </p:txBody>
      </p:sp>
      <p:pic>
        <p:nvPicPr>
          <p:cNvPr id="37" name="Google Shape;37;p5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52577" y="3140869"/>
            <a:ext cx="4667845" cy="68587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4145533" y="3276674"/>
            <a:ext cx="4339084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Slow, Biased Reporting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4145533" y="3514651"/>
            <a:ext cx="4339084" cy="1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Manual reports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are delayed, incomplete, and unreliable.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0" name="Google Shape;40;p5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52577" y="3925491"/>
            <a:ext cx="4667845" cy="68587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/>
          <p:nvPr/>
        </p:nvSpPr>
        <p:spPr>
          <a:xfrm>
            <a:off x="4145533" y="4061296"/>
            <a:ext cx="4339084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Brand Risk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4145533" y="4299272"/>
            <a:ext cx="4339084" cy="1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One bad branch </a:t>
            </a: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can </a:t>
            </a: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damage your entire franchise's reputation.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6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3577" y="1273373"/>
            <a:ext cx="2596679" cy="259667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3489945" y="871761"/>
            <a:ext cx="1004441" cy="227335"/>
          </a:xfrm>
          <a:prstGeom prst="roundRect">
            <a:avLst>
              <a:gd name="adj" fmla="val 7897"/>
            </a:avLst>
          </a:prstGeom>
          <a:solidFill>
            <a:srgbClr val="FAD1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1" name="Google Shape;51;p6"/>
          <p:cNvSpPr/>
          <p:nvPr/>
        </p:nvSpPr>
        <p:spPr>
          <a:xfrm>
            <a:off x="3579688" y="916632"/>
            <a:ext cx="1282154" cy="13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00"/>
              <a:buFont typeface="Roboto Light" panose="02000000000000000000"/>
              <a:buNone/>
            </a:pPr>
            <a:r>
              <a:rPr lang="en-US" sz="9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OUR SOLUTION</a:t>
            </a:r>
            <a:endParaRPr sz="9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3489945" y="1158925"/>
            <a:ext cx="5135166" cy="880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Intelligent Monitoring, Zero Manual Effort</a:t>
            </a:r>
            <a:endParaRPr sz="2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3489945" y="2188518"/>
            <a:ext cx="5135166" cy="1331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Zyvora uses AI-powered cameras to </a:t>
            </a:r>
            <a:r>
              <a:rPr lang="en-US" sz="110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" panose="02000000000000000000"/>
              </a:rPr>
              <a:t>automatically detect, log, and alert</a:t>
            </a:r>
            <a:r>
              <a:rPr lang="en-US" sz="11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 on staff behavior violations across all your branches — 24/7, with no human monitoring required.</a:t>
            </a:r>
            <a:br>
              <a:rPr lang="en-US" sz="11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</a:br>
            <a:endParaRPr lang="en-US" sz="1100" b="0" i="0" u="none" strike="noStrike" cap="none">
              <a:solidFill>
                <a:srgbClr val="1F1E1E"/>
              </a:solidFill>
              <a:latin typeface="Red Hat Text" panose="02010503040201060303"/>
              <a:ea typeface="Red Hat Text" panose="02010503040201060303"/>
              <a:cs typeface="Red Hat Text" panose="02010503040201060303"/>
              <a:sym typeface="Calibri" panose="020F0502020204030204"/>
            </a:endParaRPr>
          </a:p>
          <a:p>
            <a:pPr marL="0" marR="0" lvl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From hygiene breaches to security lapses, every incident is captured, timestamped, and delivered directly to you.</a:t>
            </a:r>
            <a:endParaRPr lang="en-US" sz="1100" b="0" i="0" u="none" strike="noStrike" cap="none">
              <a:solidFill>
                <a:srgbClr val="1F1E1E"/>
              </a:solidFill>
              <a:latin typeface="Red Hat Text" panose="02010503040201060303"/>
              <a:ea typeface="Red Hat Text" panose="02010503040201060303"/>
              <a:cs typeface="Red Hat Text" panose="02010503040201060303"/>
              <a:sym typeface="Calibri" panose="020F0502020204030204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3489945" y="3688333"/>
            <a:ext cx="5135166" cy="583332"/>
          </a:xfrm>
          <a:prstGeom prst="roundRect">
            <a:avLst>
              <a:gd name="adj" fmla="val 3847"/>
            </a:avLst>
          </a:prstGeom>
          <a:solidFill>
            <a:srgbClr val="FAD1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55" name="Google Shape;55;p6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639517" y="3911054"/>
            <a:ext cx="187003" cy="14957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/>
          <p:nvPr/>
        </p:nvSpPr>
        <p:spPr>
          <a:xfrm>
            <a:off x="3976092" y="3860304"/>
            <a:ext cx="4956646" cy="2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000000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Real-time alerts reach you in under </a:t>
            </a:r>
            <a:r>
              <a:rPr lang="en-US" sz="1150" b="1" i="0" u="none" strike="noStrike" cap="none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 seconds</a:t>
            </a:r>
            <a:r>
              <a:rPr lang="en-US" sz="1150" b="0" i="0" u="none" strike="noStrike" cap="none">
                <a:solidFill>
                  <a:srgbClr val="000000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/>
          <p:nvPr/>
        </p:nvSpPr>
        <p:spPr>
          <a:xfrm>
            <a:off x="523577" y="646956"/>
            <a:ext cx="8096845" cy="398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500"/>
              <a:buFont typeface="Red Hat Text" panose="02010503040201060303"/>
              <a:buNone/>
            </a:pPr>
            <a:r>
              <a:rPr lang="en-US" sz="25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Key Features</a:t>
            </a: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3" name="Google Shape;63;p7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3577" y="1291382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/>
          <p:nvPr/>
        </p:nvSpPr>
        <p:spPr>
          <a:xfrm>
            <a:off x="523577" y="1716137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Live AI Detection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523577" y="1989237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YOLO-based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oboto Light" panose="02000000000000000000"/>
              </a:rPr>
              <a:t>real</a:t>
            </a: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-time analysis of every camera feed, continuously.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6" name="Google Shape;66;p7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648795" y="1291382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/>
          <p:nvPr/>
        </p:nvSpPr>
        <p:spPr>
          <a:xfrm>
            <a:off x="4648795" y="1716137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Instant WhatsApp Alerts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4648795" y="1989237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Violation reports sent to owners immediately with photo evidence.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9" name="Google Shape;69;p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23577" y="2441674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/>
          <p:nvPr/>
        </p:nvSpPr>
        <p:spPr>
          <a:xfrm>
            <a:off x="523577" y="2866430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Face Recognition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1" name="Google Shape;71;p7"/>
          <p:cNvSpPr/>
          <p:nvPr/>
        </p:nvSpPr>
        <p:spPr>
          <a:xfrm>
            <a:off x="523577" y="3139529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Automatically identifies which employee committed each violation.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72" name="Google Shape;72;p7" descr="preencoded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648795" y="2441674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7"/>
          <p:cNvSpPr/>
          <p:nvPr/>
        </p:nvSpPr>
        <p:spPr>
          <a:xfrm>
            <a:off x="4648795" y="2866430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Multi-Branch Dashboard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4648795" y="3139529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Monitor all shops from a single screen with unified controls.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75" name="Google Shape;75;p7" descr="preencoded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23577" y="3591967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7"/>
          <p:cNvSpPr/>
          <p:nvPr/>
        </p:nvSpPr>
        <p:spPr>
          <a:xfrm>
            <a:off x="523577" y="4016722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Violation Reports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523577" y="4289822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Filter by date, branch, camera, severity — export to CSV instantly.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78" name="Google Shape;78;p7" descr="preencoded.pn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648795" y="3591967"/>
            <a:ext cx="271165" cy="27116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7"/>
          <p:cNvSpPr/>
          <p:nvPr/>
        </p:nvSpPr>
        <p:spPr>
          <a:xfrm>
            <a:off x="4648795" y="4016722"/>
            <a:ext cx="3971627" cy="19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250"/>
              <a:buFont typeface="Red Hat Text" panose="02010503040201060303"/>
              <a:buNone/>
            </a:pPr>
            <a:r>
              <a:rPr lang="en-US" sz="12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Customer Live View</a:t>
            </a:r>
            <a:endParaRPr sz="1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0" name="Google Shape;80;p7"/>
          <p:cNvSpPr/>
          <p:nvPr/>
        </p:nvSpPr>
        <p:spPr>
          <a:xfrm>
            <a:off x="4648795" y="4289822"/>
            <a:ext cx="3971627" cy="206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050"/>
              <a:buFont typeface="Roboto Light" panose="02000000000000000000"/>
              <a:buNone/>
            </a:pPr>
            <a:r>
              <a:rPr lang="en-US" sz="10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Customers watch order processing live via your mobile app.</a:t>
            </a:r>
            <a:endParaRPr sz="10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/>
          <p:nvPr/>
        </p:nvSpPr>
        <p:spPr>
          <a:xfrm>
            <a:off x="523577" y="760363"/>
            <a:ext cx="8096845" cy="440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What We Detect</a:t>
            </a:r>
            <a:endParaRPr sz="2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87" name="Google Shape;87;p8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3875" y="1593215"/>
            <a:ext cx="1858010" cy="26631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8"/>
          <p:cNvSpPr/>
          <p:nvPr/>
        </p:nvSpPr>
        <p:spPr>
          <a:xfrm>
            <a:off x="768400" y="1761604"/>
            <a:ext cx="1444749" cy="2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Counter Zone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768350" y="2212975"/>
            <a:ext cx="1752600" cy="204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Phone usage</a:t>
            </a:r>
            <a:endParaRPr lang="en-US" sz="1000" b="0" i="0" u="none" strike="noStrike" cap="none">
              <a:solidFill>
                <a:srgbClr val="3B3535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Roboto Light" panose="0200000000000000000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Eating/drinking · Unmanned counter · Unauthorized back access · No gloves · No hair cover · Sneezing open · Body scratching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0" name="Google Shape;90;p8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531110" y="1593215"/>
            <a:ext cx="1858010" cy="266319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/>
          <p:nvPr/>
        </p:nvSpPr>
        <p:spPr>
          <a:xfrm>
            <a:off x="2776165" y="1761604"/>
            <a:ext cx="1444749" cy="2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Gate &amp; Security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2776165" y="2201629"/>
            <a:ext cx="1444749" cy="9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Guard absent · Guard sleeping ·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After-hours entry · Crowd at gate · Guard smoking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3" name="Google Shape;93;p8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649470" y="1592580"/>
            <a:ext cx="1858010" cy="266319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8"/>
          <p:cNvSpPr/>
          <p:nvPr/>
        </p:nvSpPr>
        <p:spPr>
          <a:xfrm>
            <a:off x="5004048" y="1761604"/>
            <a:ext cx="1444749" cy="2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Processing Zone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5003800" y="2212975"/>
            <a:ext cx="1694180" cy="95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Unsafe knife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handling · No protective gear · Inactivity · Phone use · Smoking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6" name="Google Shape;96;p8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767195" y="1593215"/>
            <a:ext cx="1858010" cy="266255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8"/>
          <p:cNvSpPr/>
          <p:nvPr/>
        </p:nvSpPr>
        <p:spPr>
          <a:xfrm>
            <a:off x="7011814" y="1761604"/>
            <a:ext cx="1444749" cy="43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Packaging &amp; Cleaning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7092315" y="2212975"/>
            <a:ext cx="1636395" cy="181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No gloves · </a:t>
            </a:r>
            <a:r>
              <a:rPr lang="en-US" sz="100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Inactivity · Missed cleaning zones</a:t>
            </a:r>
            <a:endParaRPr sz="1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"/>
          <p:cNvSpPr/>
          <p:nvPr/>
        </p:nvSpPr>
        <p:spPr>
          <a:xfrm>
            <a:off x="523577" y="557436"/>
            <a:ext cx="8096845" cy="440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How It Works</a:t>
            </a:r>
            <a:endParaRPr sz="2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5" name="Google Shape;105;p9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423764" y="1296665"/>
            <a:ext cx="6296471" cy="288168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9"/>
          <p:cNvSpPr/>
          <p:nvPr/>
        </p:nvSpPr>
        <p:spPr>
          <a:xfrm>
            <a:off x="6244999" y="3393717"/>
            <a:ext cx="1182114" cy="42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WhatsApp Alert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4755211" y="3500745"/>
            <a:ext cx="1182114" cy="214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Save Evidence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3273521" y="3500745"/>
            <a:ext cx="1182114" cy="214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AI Detection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1759443" y="3500745"/>
            <a:ext cx="1182114" cy="214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Live Camera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523577" y="4346600"/>
            <a:ext cx="8554045" cy="2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The entire pipeline — from camera to alert — operates in under </a:t>
            </a:r>
            <a:r>
              <a:rPr lang="en-US" sz="1150" b="1" i="0" u="none" strike="noStrike" cap="none">
                <a:solidFill>
                  <a:srgbClr val="3B3535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5 seconds</a:t>
            </a: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, with zero manual intervention at any stage.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0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0"/>
          <p:cNvSpPr/>
          <p:nvPr/>
        </p:nvSpPr>
        <p:spPr>
          <a:xfrm>
            <a:off x="523577" y="868561"/>
            <a:ext cx="4667845" cy="440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Your Command Center</a:t>
            </a:r>
            <a:endParaRPr sz="2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523577" y="1532930"/>
            <a:ext cx="4667845" cy="47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The Zyvora dashboard gives you complete visibility across every branch — at a glance.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523577" y="2179960"/>
            <a:ext cx="2259137" cy="1092398"/>
          </a:xfrm>
          <a:prstGeom prst="roundRect">
            <a:avLst>
              <a:gd name="adj" fmla="val 2054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0" name="Google Shape;120;p10"/>
          <p:cNvSpPr/>
          <p:nvPr/>
        </p:nvSpPr>
        <p:spPr>
          <a:xfrm>
            <a:off x="673150" y="2329532"/>
            <a:ext cx="1959992" cy="22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000000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🔴</a:t>
            </a: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 Alert Cards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755700" y="2644006"/>
            <a:ext cx="1959992" cy="47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Live status per branch — red, amber, or green at a glance.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2932286" y="2179960"/>
            <a:ext cx="2259137" cy="1092398"/>
          </a:xfrm>
          <a:prstGeom prst="roundRect">
            <a:avLst>
              <a:gd name="adj" fmla="val 2054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3" name="Google Shape;123;p10"/>
          <p:cNvSpPr/>
          <p:nvPr/>
        </p:nvSpPr>
        <p:spPr>
          <a:xfrm>
            <a:off x="3081858" y="2329532"/>
            <a:ext cx="1959992" cy="22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000000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📸</a:t>
            </a: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 Violation Grid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3132023" y="2644006"/>
            <a:ext cx="1959992" cy="47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Photo evidence organized by date, severity, and type.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523577" y="3421931"/>
            <a:ext cx="4667845" cy="853008"/>
          </a:xfrm>
          <a:prstGeom prst="roundRect">
            <a:avLst>
              <a:gd name="adj" fmla="val 2631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6" name="Google Shape;126;p10"/>
          <p:cNvSpPr/>
          <p:nvPr/>
        </p:nvSpPr>
        <p:spPr>
          <a:xfrm>
            <a:off x="673150" y="3571503"/>
            <a:ext cx="4368701" cy="22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000000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📊</a:t>
            </a:r>
            <a:r>
              <a:rPr lang="en-US" sz="13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 Reports Tab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683945" y="3885977"/>
            <a:ext cx="4368701" cy="2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 Charts and trend data to track compliance over time.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1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3577" y="1273373"/>
            <a:ext cx="2596679" cy="259667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/>
          <p:nvPr/>
        </p:nvSpPr>
        <p:spPr>
          <a:xfrm>
            <a:off x="3489945" y="871761"/>
            <a:ext cx="1200671" cy="227335"/>
          </a:xfrm>
          <a:prstGeom prst="roundRect">
            <a:avLst>
              <a:gd name="adj" fmla="val 7897"/>
            </a:avLst>
          </a:prstGeom>
          <a:noFill/>
          <a:ln w="9525" cap="flat" cmpd="sng">
            <a:solidFill>
              <a:srgbClr val="F5A3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5" name="Google Shape;135;p11"/>
          <p:cNvSpPr/>
          <p:nvPr/>
        </p:nvSpPr>
        <p:spPr>
          <a:xfrm>
            <a:off x="3579688" y="916632"/>
            <a:ext cx="1478384" cy="13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5A3A3"/>
              </a:buClr>
              <a:buSzPts val="900"/>
              <a:buFont typeface="Roboto Light" panose="02000000000000000000"/>
              <a:buNone/>
            </a:pPr>
            <a:r>
              <a:rPr lang="en-US" sz="900" b="0" i="0" u="none" strike="noStrike" cap="none">
                <a:solidFill>
                  <a:srgbClr val="F5A3A3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CUSTOMER TRUST</a:t>
            </a:r>
            <a:endParaRPr sz="9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3489945" y="1158925"/>
            <a:ext cx="5135166" cy="880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750"/>
              <a:buFont typeface="Red Hat Text" panose="02010503040201060303"/>
              <a:buNone/>
            </a:pPr>
            <a:r>
              <a:rPr lang="en-US" sz="27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Live View — Transparency Built In</a:t>
            </a:r>
            <a:endParaRPr sz="27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3489945" y="2188518"/>
            <a:ext cx="5135166" cy="10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Franchise customers can watch </a:t>
            </a:r>
            <a:r>
              <a:rPr lang="en-US" sz="1150" b="1" i="0" u="none" strike="noStrike" cap="none">
                <a:solidFill>
                  <a:srgbClr val="3B3535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live order processing</a:t>
            </a: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 from any branch directly inside your mobile app — building trust and brand confidence.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105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Powered by a secure API with per-branch access keys, ensuring full control over who sees what.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8" name="Google Shape;138;p11"/>
          <p:cNvSpPr/>
          <p:nvPr/>
        </p:nvSpPr>
        <p:spPr>
          <a:xfrm>
            <a:off x="3489945" y="3448943"/>
            <a:ext cx="5135166" cy="822722"/>
          </a:xfrm>
          <a:prstGeom prst="roundRect">
            <a:avLst>
              <a:gd name="adj" fmla="val 2728"/>
            </a:avLst>
          </a:prstGeom>
          <a:solidFill>
            <a:srgbClr val="B6D6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39" name="Google Shape;139;p11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639517" y="3671664"/>
            <a:ext cx="187003" cy="14957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1"/>
          <p:cNvSpPr/>
          <p:nvPr/>
        </p:nvSpPr>
        <p:spPr>
          <a:xfrm>
            <a:off x="3976092" y="3620914"/>
            <a:ext cx="4499446" cy="478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Roboto Light" panose="02000000000000000000"/>
              <a:buNone/>
            </a:pPr>
            <a:r>
              <a:rPr lang="en-US" sz="1150" b="0" i="0" u="none" strike="noStrike" cap="none">
                <a:solidFill>
                  <a:srgbClr val="000000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Differentiator: No competing system offers a customer-facing live view.</a:t>
            </a:r>
            <a:endParaRPr sz="11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/>
          <p:nvPr/>
        </p:nvSpPr>
        <p:spPr>
          <a:xfrm>
            <a:off x="523577" y="413072"/>
            <a:ext cx="8096845" cy="21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1350"/>
              <a:buFont typeface="Red Hat Text" panose="02010503040201060303"/>
              <a:buNone/>
            </a:pPr>
            <a:r>
              <a:rPr lang="en-US" sz="13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Employee &amp; Branch Management</a:t>
            </a:r>
            <a:endParaRPr sz="13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47" name="Google Shape;147;p12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3577" y="2327374"/>
            <a:ext cx="1959918" cy="7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2"/>
          <p:cNvSpPr/>
          <p:nvPr/>
        </p:nvSpPr>
        <p:spPr>
          <a:xfrm>
            <a:off x="645988" y="2411685"/>
            <a:ext cx="1753195" cy="10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650"/>
              <a:buFont typeface="Red Hat Text" panose="02010503040201060303"/>
              <a:buNone/>
            </a:pPr>
            <a:r>
              <a:rPr lang="en-US" sz="6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Employee Enrollment</a:t>
            </a:r>
            <a:endParaRPr sz="6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9" name="Google Shape;149;p12"/>
          <p:cNvSpPr/>
          <p:nvPr/>
        </p:nvSpPr>
        <p:spPr>
          <a:xfrm>
            <a:off x="645988" y="2559025"/>
            <a:ext cx="1753195" cy="448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550"/>
              <a:buFont typeface="Roboto Light" panose="02000000000000000000"/>
              <a:buNone/>
            </a:pPr>
            <a:r>
              <a:rPr lang="en-US" sz="5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Register staff with face photos. The system automatically names violating employees in reports. Roles include guard, cashier, butcher, manager, and more. Changes take effect instantly — no restart required.</a:t>
            </a:r>
            <a:endParaRPr sz="5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50" name="Google Shape;150;p12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520851" y="2327374"/>
            <a:ext cx="1959918" cy="76467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/>
          <p:nvPr/>
        </p:nvSpPr>
        <p:spPr>
          <a:xfrm>
            <a:off x="2643262" y="2411685"/>
            <a:ext cx="1753195" cy="10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650"/>
              <a:buFont typeface="Red Hat Text" panose="02010503040201060303"/>
              <a:buNone/>
            </a:pPr>
            <a:r>
              <a:rPr lang="en-US" sz="65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Multi-Branch Control</a:t>
            </a:r>
            <a:endParaRPr sz="6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2" name="Google Shape;152;p12"/>
          <p:cNvSpPr/>
          <p:nvPr/>
        </p:nvSpPr>
        <p:spPr>
          <a:xfrm>
            <a:off x="2643262" y="2559025"/>
            <a:ext cx="1753195" cy="35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550"/>
              <a:buFont typeface="Roboto Light" panose="02000000000000000000"/>
              <a:buNone/>
            </a:pPr>
            <a:r>
              <a:rPr lang="en-US" sz="5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Manage unlimited branches from one login. Super admin sees all; branch managers see only their shop. Set per-branch WhatsApp alert recipients and rank branches by violation count.</a:t>
            </a:r>
            <a:endParaRPr sz="5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53" name="Google Shape;153;p12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667994" y="731118"/>
            <a:ext cx="3957191" cy="395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/>
          <p:nvPr/>
        </p:nvSpPr>
        <p:spPr>
          <a:xfrm>
            <a:off x="523577" y="420067"/>
            <a:ext cx="8096845" cy="35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2250"/>
              <a:buFont typeface="Red Hat Text" panose="02010503040201060303"/>
              <a:buNone/>
            </a:pPr>
            <a:r>
              <a:rPr lang="en-US" sz="225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Why Choose Zyvora</a:t>
            </a:r>
            <a:endParaRPr sz="22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523577" y="975122"/>
            <a:ext cx="3999012" cy="1296963"/>
          </a:xfrm>
          <a:prstGeom prst="roundRect">
            <a:avLst>
              <a:gd name="adj" fmla="val 1406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1" name="Google Shape;161;p13"/>
          <p:cNvSpPr/>
          <p:nvPr/>
        </p:nvSpPr>
        <p:spPr>
          <a:xfrm>
            <a:off x="645096" y="1096640"/>
            <a:ext cx="364629" cy="364629"/>
          </a:xfrm>
          <a:prstGeom prst="ellipse">
            <a:avLst/>
          </a:prstGeom>
          <a:solidFill>
            <a:srgbClr val="F5A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62" name="Google Shape;162;p13" descr="preencoded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45331" y="1196876"/>
            <a:ext cx="164083" cy="16408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3"/>
          <p:cNvSpPr/>
          <p:nvPr/>
        </p:nvSpPr>
        <p:spPr>
          <a:xfrm>
            <a:off x="645096" y="1560016"/>
            <a:ext cx="3755975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Works With Your Cameras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645096" y="1797993"/>
            <a:ext cx="3755975" cy="35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Compatible with Dahua, Hikvision, Tapo, and IP Webcam — no replacement needed.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4621337" y="975122"/>
            <a:ext cx="3999086" cy="1296963"/>
          </a:xfrm>
          <a:prstGeom prst="roundRect">
            <a:avLst>
              <a:gd name="adj" fmla="val 1406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66" name="Google Shape;166;p13"/>
          <p:cNvSpPr/>
          <p:nvPr/>
        </p:nvSpPr>
        <p:spPr>
          <a:xfrm>
            <a:off x="4742855" y="1096640"/>
            <a:ext cx="364629" cy="364629"/>
          </a:xfrm>
          <a:prstGeom prst="ellipse">
            <a:avLst/>
          </a:prstGeom>
          <a:solidFill>
            <a:srgbClr val="F5A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67" name="Google Shape;167;p13" descr="preencoded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843090" y="1196876"/>
            <a:ext cx="164083" cy="16408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3"/>
          <p:cNvSpPr/>
          <p:nvPr/>
        </p:nvSpPr>
        <p:spPr>
          <a:xfrm>
            <a:off x="4742855" y="1560016"/>
            <a:ext cx="3756050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On-Site, Not Cloud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4742855" y="1797993"/>
            <a:ext cx="3756050" cy="1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Your data stays with you. No cloud dependency, no third-party risk.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523577" y="2370832"/>
            <a:ext cx="3999012" cy="1120676"/>
          </a:xfrm>
          <a:prstGeom prst="roundRect">
            <a:avLst>
              <a:gd name="adj" fmla="val 1627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" name="Google Shape;171;p13"/>
          <p:cNvSpPr/>
          <p:nvPr/>
        </p:nvSpPr>
        <p:spPr>
          <a:xfrm>
            <a:off x="645096" y="2492350"/>
            <a:ext cx="364629" cy="364629"/>
          </a:xfrm>
          <a:prstGeom prst="ellipse">
            <a:avLst/>
          </a:prstGeom>
          <a:solidFill>
            <a:srgbClr val="F5A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72" name="Google Shape;172;p13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5331" y="2592586"/>
            <a:ext cx="164083" cy="16408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/>
          <p:nvPr/>
        </p:nvSpPr>
        <p:spPr>
          <a:xfrm>
            <a:off x="645096" y="2955727"/>
            <a:ext cx="3755975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Sub-5-Second Alerts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645096" y="3193703"/>
            <a:ext cx="3755975" cy="1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Real-time notifications delivered faster than any manual process.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4621337" y="2370832"/>
            <a:ext cx="3999086" cy="1120676"/>
          </a:xfrm>
          <a:prstGeom prst="roundRect">
            <a:avLst>
              <a:gd name="adj" fmla="val 1627"/>
            </a:avLst>
          </a:prstGeom>
          <a:solidFill>
            <a:srgbClr val="F3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6" name="Google Shape;176;p13"/>
          <p:cNvSpPr/>
          <p:nvPr/>
        </p:nvSpPr>
        <p:spPr>
          <a:xfrm>
            <a:off x="4742855" y="2492350"/>
            <a:ext cx="364629" cy="364629"/>
          </a:xfrm>
          <a:prstGeom prst="ellipse">
            <a:avLst/>
          </a:prstGeom>
          <a:solidFill>
            <a:srgbClr val="F5A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77" name="Google Shape;177;p13" descr="preencoded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843090" y="2592586"/>
            <a:ext cx="164083" cy="16408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3"/>
          <p:cNvSpPr/>
          <p:nvPr/>
        </p:nvSpPr>
        <p:spPr>
          <a:xfrm>
            <a:off x="4742855" y="2955727"/>
            <a:ext cx="3756050" cy="178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00"/>
              <a:buFont typeface="Red Hat Text" panose="02010503040201060303"/>
              <a:buNone/>
            </a:pPr>
            <a:r>
              <a:rPr lang="en-US" sz="1100" b="0" i="0" u="none" strike="noStrike" cap="none">
                <a:solidFill>
                  <a:srgbClr val="3B3535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Scales With You</a:t>
            </a:r>
            <a:endParaRPr sz="1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4742855" y="3193703"/>
            <a:ext cx="3756050" cy="1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From 1 branch to 100+. Custom violation types per sector.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523577" y="3632969"/>
            <a:ext cx="8096845" cy="14288"/>
          </a:xfrm>
          <a:prstGeom prst="roundRect">
            <a:avLst>
              <a:gd name="adj" fmla="val 49998"/>
            </a:avLst>
          </a:prstGeom>
          <a:solidFill>
            <a:srgbClr val="3B3535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1" name="Google Shape;181;p13"/>
          <p:cNvSpPr/>
          <p:nvPr/>
        </p:nvSpPr>
        <p:spPr>
          <a:xfrm>
            <a:off x="523577" y="3825701"/>
            <a:ext cx="8096845" cy="285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F1E1E"/>
              </a:buClr>
              <a:buSzPts val="1800"/>
              <a:buFont typeface="Red Hat Text" panose="02010503040201060303"/>
              <a:buNone/>
            </a:pPr>
            <a:r>
              <a:rPr lang="en-US" sz="1800" b="0" i="0" u="none" strike="noStrike" cap="none">
                <a:solidFill>
                  <a:srgbClr val="1F1E1E"/>
                </a:solidFill>
                <a:latin typeface="Red Hat Text" panose="02010503040201060303"/>
                <a:ea typeface="Red Hat Text" panose="02010503040201060303"/>
                <a:cs typeface="Red Hat Text" panose="02010503040201060303"/>
                <a:sym typeface="Red Hat Text" panose="02010503040201060303"/>
              </a:rPr>
              <a:t>Ready to Take Control?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523577" y="4259759"/>
            <a:ext cx="8096845" cy="463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Contact </a:t>
            </a:r>
            <a:r>
              <a:rPr lang="en-US" sz="950" b="1" i="0" u="none" strike="noStrike" cap="none">
                <a:solidFill>
                  <a:srgbClr val="3B3535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Eonovate</a:t>
            </a: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Roboto Light" panose="02000000000000000000"/>
              </a:rPr>
              <a:t> for a live demo. </a:t>
            </a:r>
            <a:r>
              <a:rPr lang="en-US" sz="950" b="1" i="0" u="none" strike="noStrike" cap="none">
                <a:solidFill>
                  <a:srgbClr val="F5A3A3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Innovating Tomorrow's Solutions Today.</a:t>
            </a:r>
            <a:endParaRPr sz="95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algn="l" rtl="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950"/>
              <a:buFont typeface="Roboto Light" panose="02000000000000000000"/>
              <a:buNone/>
            </a:pPr>
            <a:r>
              <a:rPr lang="en-US" sz="950" b="0" i="0" u="none" strike="noStrike" cap="none">
                <a:solidFill>
                  <a:srgbClr val="3B3535"/>
                </a:solidFill>
                <a:latin typeface="Roboto Light" panose="02000000000000000000"/>
                <a:ea typeface="Roboto Light" panose="02000000000000000000"/>
                <a:cs typeface="Roboto Light" panose="02000000000000000000"/>
                <a:sym typeface="Calibri" panose="020F0502020204030204"/>
              </a:rPr>
              <a:t>sales@eonovate.com</a:t>
            </a:r>
            <a:endParaRPr lang="en-US" sz="950" b="0" i="0" u="none" strike="noStrike" cap="none">
              <a:solidFill>
                <a:srgbClr val="3B3535"/>
              </a:solidFill>
              <a:latin typeface="Roboto Light" panose="02000000000000000000"/>
              <a:ea typeface="Roboto Light" panose="02000000000000000000"/>
              <a:cs typeface="Roboto Light" panose="02000000000000000000"/>
              <a:sym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3578</Words>
  <Application>WPS Presentation</Application>
  <PresentationFormat/>
  <Paragraphs>148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Arial</vt:lpstr>
      <vt:lpstr>Calibri</vt:lpstr>
      <vt:lpstr>Red Hat Text</vt:lpstr>
      <vt:lpstr>Roboto</vt:lpstr>
      <vt:lpstr>Roboto Light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lenovo</cp:lastModifiedBy>
  <cp:revision>5</cp:revision>
  <dcterms:created xsi:type="dcterms:W3CDTF">2026-09-12T06:36:00Z</dcterms:created>
  <dcterms:modified xsi:type="dcterms:W3CDTF">2026-09-12T07:37:14Z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8ED18ACA26534FFD9E0FB387F2F81753_13</vt:lpwstr>
  </property>
</Properties>
</file>